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256" r:id="rId2"/>
    <p:sldId id="257" r:id="rId3"/>
    <p:sldId id="258" r:id="rId4"/>
    <p:sldId id="260" r:id="rId5"/>
    <p:sldId id="261" r:id="rId6"/>
    <p:sldId id="262" r:id="rId7"/>
    <p:sldId id="263" r:id="rId8"/>
    <p:sldId id="264" r:id="rId9"/>
    <p:sldId id="265" r:id="rId10"/>
    <p:sldId id="271" r:id="rId11"/>
    <p:sldId id="272" r:id="rId12"/>
    <p:sldId id="273" r:id="rId13"/>
    <p:sldId id="274" r:id="rId14"/>
    <p:sldId id="275" r:id="rId15"/>
    <p:sldId id="276" r:id="rId16"/>
    <p:sldId id="277" r:id="rId17"/>
    <p:sldId id="278" r:id="rId18"/>
    <p:sldId id="266" r:id="rId19"/>
    <p:sldId id="268" r:id="rId20"/>
    <p:sldId id="269"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283" y="-4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5504EC-6F5E-4ABF-A887-47F5DFDAAEB7}" type="datetimeFigureOut">
              <a:rPr lang="en-US" smtClean="0"/>
              <a:t>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2F7E40-3ABF-473D-A2CC-E2C535CE36F1}" type="slidenum">
              <a:rPr lang="en-US" smtClean="0"/>
              <a:t>‹#›</a:t>
            </a:fld>
            <a:endParaRPr lang="en-US"/>
          </a:p>
        </p:txBody>
      </p:sp>
    </p:spTree>
    <p:extLst>
      <p:ext uri="{BB962C8B-B14F-4D97-AF65-F5344CB8AC3E}">
        <p14:creationId xmlns:p14="http://schemas.microsoft.com/office/powerpoint/2010/main" val="16677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F7E40-3ABF-473D-A2CC-E2C535CE36F1}" type="slidenum">
              <a:rPr lang="en-US" smtClean="0"/>
              <a:t>9</a:t>
            </a:fld>
            <a:endParaRPr lang="en-US"/>
          </a:p>
        </p:txBody>
      </p:sp>
    </p:spTree>
    <p:extLst>
      <p:ext uri="{BB962C8B-B14F-4D97-AF65-F5344CB8AC3E}">
        <p14:creationId xmlns:p14="http://schemas.microsoft.com/office/powerpoint/2010/main" val="2891064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E330E25-C4CD-4659-BA68-84A074E79953}" type="datetime1">
              <a:rPr lang="en-US" smtClean="0"/>
              <a:t>2/6/2019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fa-IR" smtClean="0"/>
              <a:t>مهسا حسینی &amp; فلور صفائیان</a:t>
            </a:r>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84CA18-0A5E-4424-9753-DB4AA148679C}" type="datetime1">
              <a:rPr lang="en-US" smtClean="0"/>
              <a:t>2/6/2019</a:t>
            </a:fld>
            <a:endParaRPr lang="en-US"/>
          </a:p>
        </p:txBody>
      </p:sp>
      <p:sp>
        <p:nvSpPr>
          <p:cNvPr id="5" name="Footer Placeholder 4"/>
          <p:cNvSpPr>
            <a:spLocks noGrp="1"/>
          </p:cNvSpPr>
          <p:nvPr>
            <p:ph type="ftr" sz="quarter" idx="11"/>
          </p:nvPr>
        </p:nvSpPr>
        <p:spPr/>
        <p:txBody>
          <a:bodyPr/>
          <a:lstStyle>
            <a:extLst/>
          </a:lstStyle>
          <a:p>
            <a:r>
              <a:rPr lang="fa-IR" smtClean="0"/>
              <a:t>مهسا حسینی &amp; فلور صفائیان</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76132C49-34AB-42D2-BFBC-5A451F1FF1C7}" type="datetime1">
              <a:rPr lang="en-US" smtClean="0"/>
              <a:t>2/6/2019</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r>
              <a:rPr lang="fa-IR" smtClean="0"/>
              <a:t>مهسا حسینی &amp; فلور صفائیان</a:t>
            </a: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A7A400-30C8-461A-A812-1B5C5D6EF282}" type="datetime1">
              <a:rPr lang="en-US" smtClean="0"/>
              <a:t>2/6/2019</a:t>
            </a:fld>
            <a:endParaRPr lang="en-US"/>
          </a:p>
        </p:txBody>
      </p:sp>
      <p:sp>
        <p:nvSpPr>
          <p:cNvPr id="5" name="Footer Placeholder 4"/>
          <p:cNvSpPr>
            <a:spLocks noGrp="1"/>
          </p:cNvSpPr>
          <p:nvPr>
            <p:ph type="ftr" sz="quarter" idx="11"/>
          </p:nvPr>
        </p:nvSpPr>
        <p:spPr/>
        <p:txBody>
          <a:bodyPr/>
          <a:lstStyle>
            <a:extLst/>
          </a:lstStyle>
          <a:p>
            <a:r>
              <a:rPr lang="fa-IR" smtClean="0"/>
              <a:t>مهسا حسینی &amp; فلور صفائیان</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08E5675-F771-4919-B9D8-48A6BADB9FE3}" type="datetime1">
              <a:rPr lang="en-US" smtClean="0"/>
              <a:t>2/6/2019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fa-IR" smtClean="0"/>
              <a:t>مهسا حسینی &amp; فلور صفائیان</a:t>
            </a: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FF6658A-18AB-4D4A-844F-7993903A3E45}" type="datetime1">
              <a:rPr lang="en-US" smtClean="0"/>
              <a:t>2/6/2019</a:t>
            </a:fld>
            <a:endParaRPr lang="en-US"/>
          </a:p>
        </p:txBody>
      </p:sp>
      <p:sp>
        <p:nvSpPr>
          <p:cNvPr id="6" name="Footer Placeholder 5"/>
          <p:cNvSpPr>
            <a:spLocks noGrp="1"/>
          </p:cNvSpPr>
          <p:nvPr>
            <p:ph type="ftr" sz="quarter" idx="11"/>
          </p:nvPr>
        </p:nvSpPr>
        <p:spPr/>
        <p:txBody>
          <a:bodyPr/>
          <a:lstStyle>
            <a:extLst/>
          </a:lstStyle>
          <a:p>
            <a:r>
              <a:rPr lang="fa-IR" smtClean="0"/>
              <a:t>مهسا حسینی &amp; فلور صفائیان</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BEBDBB6-80E5-4993-ADF9-26B8048ACA21}" type="datetime1">
              <a:rPr lang="en-US" smtClean="0"/>
              <a:t>2/6/2019</a:t>
            </a:fld>
            <a:endParaRPr lang="en-US"/>
          </a:p>
        </p:txBody>
      </p:sp>
      <p:sp>
        <p:nvSpPr>
          <p:cNvPr id="8" name="Footer Placeholder 7"/>
          <p:cNvSpPr>
            <a:spLocks noGrp="1"/>
          </p:cNvSpPr>
          <p:nvPr>
            <p:ph type="ftr" sz="quarter" idx="11"/>
          </p:nvPr>
        </p:nvSpPr>
        <p:spPr/>
        <p:txBody>
          <a:bodyPr/>
          <a:lstStyle>
            <a:extLst/>
          </a:lstStyle>
          <a:p>
            <a:r>
              <a:rPr lang="fa-IR" smtClean="0"/>
              <a:t>مهسا حسینی &amp; فلور صفائیان</a:t>
            </a:r>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AA56B00-BE25-4B76-82B9-D204A9B51A71}" type="datetime1">
              <a:rPr lang="en-US" smtClean="0"/>
              <a:t>2/6/2019</a:t>
            </a:fld>
            <a:endParaRPr lang="en-US"/>
          </a:p>
        </p:txBody>
      </p:sp>
      <p:sp>
        <p:nvSpPr>
          <p:cNvPr id="4" name="Footer Placeholder 3"/>
          <p:cNvSpPr>
            <a:spLocks noGrp="1"/>
          </p:cNvSpPr>
          <p:nvPr>
            <p:ph type="ftr" sz="quarter" idx="11"/>
          </p:nvPr>
        </p:nvSpPr>
        <p:spPr/>
        <p:txBody>
          <a:bodyPr/>
          <a:lstStyle>
            <a:extLst/>
          </a:lstStyle>
          <a:p>
            <a:r>
              <a:rPr lang="fa-IR" smtClean="0"/>
              <a:t>مهسا حسینی &amp; فلور صفائیان</a:t>
            </a:r>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5B24738-C096-4C4B-A117-B4FDC269B9B6}" type="datetime1">
              <a:rPr lang="en-US" smtClean="0"/>
              <a:t>2/6/2019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fa-IR" smtClean="0"/>
              <a:t>مهسا حسینی &amp; فلور صفائیان</a:t>
            </a:r>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18E4278-F329-4DF5-AFE3-703117BD46F4}" type="datetime1">
              <a:rPr lang="en-US" smtClean="0"/>
              <a:t>2/6/2019</a:t>
            </a:fld>
            <a:endParaRPr lang="en-US"/>
          </a:p>
        </p:txBody>
      </p:sp>
      <p:sp>
        <p:nvSpPr>
          <p:cNvPr id="6" name="Footer Placeholder 5"/>
          <p:cNvSpPr>
            <a:spLocks noGrp="1"/>
          </p:cNvSpPr>
          <p:nvPr>
            <p:ph type="ftr" sz="quarter" idx="11"/>
          </p:nvPr>
        </p:nvSpPr>
        <p:spPr/>
        <p:txBody>
          <a:bodyPr/>
          <a:lstStyle>
            <a:extLst/>
          </a:lstStyle>
          <a:p>
            <a:r>
              <a:rPr lang="fa-IR" smtClean="0"/>
              <a:t>مهسا حسینی &amp; فلور صفائیان</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BE194CB0-3B0B-4140-813C-B3AC25DD184D}" type="datetime1">
              <a:rPr lang="en-US" smtClean="0"/>
              <a:t>2/6/2019</a:t>
            </a:fld>
            <a:endParaRPr lang="en-US"/>
          </a:p>
        </p:txBody>
      </p:sp>
      <p:sp>
        <p:nvSpPr>
          <p:cNvPr id="6" name="Footer Placeholder 5"/>
          <p:cNvSpPr>
            <a:spLocks noGrp="1"/>
          </p:cNvSpPr>
          <p:nvPr>
            <p:ph type="ftr" sz="quarter" idx="11"/>
          </p:nvPr>
        </p:nvSpPr>
        <p:spPr/>
        <p:txBody>
          <a:bodyPr/>
          <a:lstStyle>
            <a:extLst/>
          </a:lstStyle>
          <a:p>
            <a:r>
              <a:rPr lang="fa-IR" smtClean="0"/>
              <a:t>مهسا حسینی &amp; فلور صفائیان</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1806DBF-6E3D-46A2-B5A8-046783BE4A75}" type="datetime1">
              <a:rPr lang="en-US" smtClean="0"/>
              <a:t>2/6/2019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fa-IR" smtClean="0"/>
              <a:t>مهسا حسینی &amp; فلور صفائیان</a:t>
            </a: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0388" y="152400"/>
            <a:ext cx="5105400" cy="1191768"/>
          </a:xfrm>
        </p:spPr>
        <p:txBody>
          <a:bodyPr/>
          <a:lstStyle/>
          <a:p>
            <a:pPr algn="ctr"/>
            <a:r>
              <a:rPr lang="fa-IR" dirty="0" smtClean="0">
                <a:cs typeface="B Titr" pitchFamily="2" charset="-78"/>
              </a:rPr>
              <a:t>ماده محرک دستمال</a:t>
            </a:r>
            <a:endParaRPr lang="en-US" dirty="0">
              <a:cs typeface="B Titr"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676400"/>
            <a:ext cx="5227383" cy="275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495" y="1905001"/>
            <a:ext cx="2857500" cy="253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776" y="4433887"/>
            <a:ext cx="3990147" cy="213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443826"/>
            <a:ext cx="3429000" cy="213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43200" y="152400"/>
            <a:ext cx="3352800" cy="369332"/>
          </a:xfrm>
          <a:prstGeom prst="rect">
            <a:avLst/>
          </a:prstGeom>
          <a:noFill/>
        </p:spPr>
        <p:txBody>
          <a:bodyPr wrap="square" rtlCol="0">
            <a:spAutoFit/>
          </a:bodyPr>
          <a:lstStyle/>
          <a:p>
            <a:r>
              <a:rPr lang="fa-IR" dirty="0">
                <a:solidFill>
                  <a:schemeClr val="bg1"/>
                </a:solidFill>
                <a:cs typeface="B Titr" pitchFamily="2" charset="-78"/>
              </a:rPr>
              <a:t>هر دم از این باغ بری می‌رسد.</a:t>
            </a:r>
            <a:endParaRPr lang="en-US" dirty="0">
              <a:solidFill>
                <a:schemeClr val="bg1"/>
              </a:solidFill>
              <a:cs typeface="B Titr" pitchFamily="2" charset="-78"/>
            </a:endParaRPr>
          </a:p>
        </p:txBody>
      </p:sp>
      <p:sp>
        <p:nvSpPr>
          <p:cNvPr id="3" name="Footer Placeholder 2"/>
          <p:cNvSpPr>
            <a:spLocks noGrp="1"/>
          </p:cNvSpPr>
          <p:nvPr>
            <p:ph type="ftr" sz="quarter" idx="11"/>
          </p:nvPr>
        </p:nvSpPr>
        <p:spPr/>
        <p:txBody>
          <a:bodyPr/>
          <a:lstStyle/>
          <a:p>
            <a:r>
              <a:rPr lang="fa-IR" smtClean="0"/>
              <a:t>مهسا حسینی &amp; فلور صفائیان</a:t>
            </a:r>
            <a:endParaRPr lang="en-US"/>
          </a:p>
        </p:txBody>
      </p:sp>
    </p:spTree>
    <p:extLst>
      <p:ext uri="{BB962C8B-B14F-4D97-AF65-F5344CB8AC3E}">
        <p14:creationId xmlns:p14="http://schemas.microsoft.com/office/powerpoint/2010/main" val="4006447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400" y="323293"/>
            <a:ext cx="4502888" cy="743507"/>
          </a:xfrm>
        </p:spPr>
        <p:txBody>
          <a:bodyPr>
            <a:noAutofit/>
          </a:bodyPr>
          <a:lstStyle/>
          <a:p>
            <a:pPr rtl="1"/>
            <a:r>
              <a:rPr lang="en-US" sz="2800" dirty="0">
                <a:cs typeface="2  Titr" pitchFamily="2" charset="-78"/>
              </a:rPr>
              <a:t>L S D</a:t>
            </a:r>
            <a:r>
              <a:rPr lang="fa-IR" sz="2800" dirty="0">
                <a:cs typeface="2  Titr" pitchFamily="2" charset="-78"/>
              </a:rPr>
              <a:t>چیست؟</a:t>
            </a:r>
            <a:endParaRPr lang="en-US" sz="2800" dirty="0">
              <a:cs typeface="2  Titr" pitchFamily="2" charset="-78"/>
            </a:endParaRPr>
          </a:p>
        </p:txBody>
      </p:sp>
      <p:sp>
        <p:nvSpPr>
          <p:cNvPr id="4" name="Footer Placeholder 3"/>
          <p:cNvSpPr>
            <a:spLocks noGrp="1"/>
          </p:cNvSpPr>
          <p:nvPr>
            <p:ph type="ftr" sz="quarter" idx="11"/>
          </p:nvPr>
        </p:nvSpPr>
        <p:spPr>
          <a:xfrm>
            <a:off x="1676400" y="6400800"/>
            <a:ext cx="2895600" cy="228600"/>
          </a:xfrm>
        </p:spPr>
        <p:txBody>
          <a:bodyPr/>
          <a:lstStyle/>
          <a:p>
            <a:r>
              <a:rPr lang="fa-IR" smtClean="0"/>
              <a:t>مهسا حسینی &amp; فلور صفائیان</a:t>
            </a:r>
            <a:endParaRPr lang="en-US"/>
          </a:p>
        </p:txBody>
      </p:sp>
      <p:sp>
        <p:nvSpPr>
          <p:cNvPr id="6" name="TextBox 5"/>
          <p:cNvSpPr txBox="1"/>
          <p:nvPr/>
        </p:nvSpPr>
        <p:spPr>
          <a:xfrm>
            <a:off x="457200" y="1066800"/>
            <a:ext cx="7391400" cy="2862322"/>
          </a:xfrm>
          <a:prstGeom prst="rect">
            <a:avLst/>
          </a:prstGeom>
          <a:solidFill>
            <a:schemeClr val="bg2"/>
          </a:solidFill>
        </p:spPr>
        <p:txBody>
          <a:bodyPr wrap="square" rtlCol="0">
            <a:spAutoFit/>
          </a:bodyPr>
          <a:lstStyle/>
          <a:p>
            <a:pPr marL="285750" indent="-285750" algn="r" rtl="1">
              <a:lnSpc>
                <a:spcPct val="150000"/>
              </a:lnSpc>
              <a:buFont typeface="Wingdings" pitchFamily="2" charset="2"/>
              <a:buChar char="q"/>
            </a:pPr>
            <a:r>
              <a:rPr lang="fa-IR" sz="2400" dirty="0">
                <a:cs typeface="2  Titr" pitchFamily="2" charset="-78"/>
              </a:rPr>
              <a:t>قوي ترين ماده توهم زايي است كه تاكنون شناخته شده است.</a:t>
            </a:r>
          </a:p>
          <a:p>
            <a:pPr marL="285750" indent="-285750" algn="r" rtl="1">
              <a:lnSpc>
                <a:spcPct val="150000"/>
              </a:lnSpc>
              <a:buFont typeface="Wingdings" pitchFamily="2" charset="2"/>
              <a:buChar char="q"/>
            </a:pPr>
            <a:r>
              <a:rPr lang="fa-IR" sz="2400" dirty="0">
                <a:cs typeface="2  Titr" pitchFamily="2" charset="-78"/>
              </a:rPr>
              <a:t>بطور طبیعی درقارچي(به نام ارگات) كه بر روي گندم سیاه  يا ساير غلات رشد مي‌كند؛ وجود دارد </a:t>
            </a:r>
            <a:r>
              <a:rPr lang="fa-IR" sz="2400" dirty="0" smtClean="0">
                <a:cs typeface="2  Titr" pitchFamily="2" charset="-78"/>
              </a:rPr>
              <a:t>. </a:t>
            </a:r>
            <a:endParaRPr lang="fa-IR" sz="2400" dirty="0">
              <a:cs typeface="2  Titr" pitchFamily="2" charset="-78"/>
            </a:endParaRPr>
          </a:p>
          <a:p>
            <a:pPr marL="285750" indent="-285750" algn="r" rtl="1">
              <a:lnSpc>
                <a:spcPct val="150000"/>
              </a:lnSpc>
              <a:buFont typeface="Wingdings" pitchFamily="2" charset="2"/>
              <a:buChar char="q"/>
            </a:pPr>
            <a:r>
              <a:rPr lang="fa-IR" sz="2400" dirty="0">
                <a:cs typeface="2  Titr" pitchFamily="2" charset="-78"/>
              </a:rPr>
              <a:t>ال‌اس‌دی دارویی نیمه ترکیبی نیز می باشد که در لابراتورهای پیشرفته از اسید لایزرژیک بدست </a:t>
            </a:r>
            <a:r>
              <a:rPr lang="fa-IR" sz="2400" dirty="0" smtClean="0">
                <a:cs typeface="2  Titr" pitchFamily="2" charset="-78"/>
              </a:rPr>
              <a:t>می‌آید.</a:t>
            </a:r>
            <a:endParaRPr lang="fa-IR" sz="2400" dirty="0">
              <a:cs typeface="2  Titr" pitchFamily="2" charset="-78"/>
            </a:endParaRPr>
          </a:p>
        </p:txBody>
      </p:sp>
    </p:spTree>
    <p:extLst>
      <p:ext uri="{BB962C8B-B14F-4D97-AF65-F5344CB8AC3E}">
        <p14:creationId xmlns:p14="http://schemas.microsoft.com/office/powerpoint/2010/main" val="3816152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mtClean="0"/>
              <a:t>مهسا حسینی &amp; فلور صفائیان</a:t>
            </a:r>
            <a:endParaRPr lang="en-US"/>
          </a:p>
        </p:txBody>
      </p:sp>
      <p:sp>
        <p:nvSpPr>
          <p:cNvPr id="5" name="TextBox 4"/>
          <p:cNvSpPr txBox="1"/>
          <p:nvPr/>
        </p:nvSpPr>
        <p:spPr>
          <a:xfrm>
            <a:off x="428625" y="381000"/>
            <a:ext cx="7391400" cy="3046988"/>
          </a:xfrm>
          <a:prstGeom prst="rect">
            <a:avLst/>
          </a:prstGeom>
          <a:solidFill>
            <a:schemeClr val="bg2"/>
          </a:solidFill>
        </p:spPr>
        <p:txBody>
          <a:bodyPr wrap="square" rtlCol="0">
            <a:spAutoFit/>
          </a:bodyPr>
          <a:lstStyle/>
          <a:p>
            <a:pPr algn="r" rtl="1"/>
            <a:r>
              <a:rPr lang="fa-IR" sz="2400" dirty="0">
                <a:cs typeface="2  Titr" pitchFamily="2" charset="-78"/>
              </a:rPr>
              <a:t>ال. اس. دي (</a:t>
            </a:r>
            <a:r>
              <a:rPr lang="en-US" sz="2400" dirty="0">
                <a:cs typeface="2  Titr" pitchFamily="2" charset="-78"/>
              </a:rPr>
              <a:t>d-lysergic acid diethylamide) </a:t>
            </a:r>
            <a:r>
              <a:rPr lang="fa-IR" sz="2400" dirty="0">
                <a:cs typeface="2  Titr" pitchFamily="2" charset="-78"/>
              </a:rPr>
              <a:t>با نام هاي زیر نیز نامیده میشود:</a:t>
            </a:r>
          </a:p>
          <a:p>
            <a:pPr algn="r" rtl="1"/>
            <a:endParaRPr lang="fa-IR" sz="2400" dirty="0">
              <a:cs typeface="2  Titr" pitchFamily="2" charset="-78"/>
            </a:endParaRPr>
          </a:p>
          <a:p>
            <a:pPr marL="285750" indent="-285750" algn="r" rtl="1">
              <a:buFont typeface="Wingdings" pitchFamily="2" charset="2"/>
              <a:buChar char="v"/>
            </a:pPr>
            <a:r>
              <a:rPr lang="fa-IR" sz="2400" dirty="0">
                <a:cs typeface="2  Titr" pitchFamily="2" charset="-78"/>
              </a:rPr>
              <a:t>اسيد</a:t>
            </a:r>
          </a:p>
          <a:p>
            <a:pPr marL="285750" indent="-285750" algn="r" rtl="1">
              <a:buFont typeface="Wingdings" pitchFamily="2" charset="2"/>
              <a:buChar char="v"/>
            </a:pPr>
            <a:r>
              <a:rPr lang="fa-IR" sz="2400" dirty="0">
                <a:cs typeface="2  Titr" pitchFamily="2" charset="-78"/>
              </a:rPr>
              <a:t> سفر(</a:t>
            </a:r>
            <a:r>
              <a:rPr lang="en-US" sz="2400" dirty="0">
                <a:cs typeface="2  Titr" pitchFamily="2" charset="-78"/>
              </a:rPr>
              <a:t>Trip)</a:t>
            </a:r>
          </a:p>
          <a:p>
            <a:pPr marL="285750" indent="-285750" algn="r" rtl="1">
              <a:buFont typeface="Wingdings" pitchFamily="2" charset="2"/>
              <a:buChar char="v"/>
            </a:pPr>
            <a:r>
              <a:rPr lang="fa-IR" sz="2400" dirty="0">
                <a:cs typeface="2  Titr" pitchFamily="2" charset="-78"/>
              </a:rPr>
              <a:t>شيشه پنجره</a:t>
            </a:r>
          </a:p>
          <a:p>
            <a:pPr marL="285750" indent="-285750" algn="r" rtl="1">
              <a:buFont typeface="Wingdings" pitchFamily="2" charset="2"/>
              <a:buChar char="v"/>
            </a:pPr>
            <a:r>
              <a:rPr lang="fa-IR" sz="2400" dirty="0">
                <a:cs typeface="2  Titr" pitchFamily="2" charset="-78"/>
              </a:rPr>
              <a:t>آسمان آبي</a:t>
            </a:r>
          </a:p>
          <a:p>
            <a:pPr marL="285750" indent="-285750" algn="r" rtl="1">
              <a:buFont typeface="Wingdings" pitchFamily="2" charset="2"/>
              <a:buChar char="v"/>
            </a:pPr>
            <a:r>
              <a:rPr lang="fa-IR" sz="2400" dirty="0">
                <a:cs typeface="2  Titr" pitchFamily="2" charset="-78"/>
              </a:rPr>
              <a:t> كاغذ خشك كن</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5908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719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33600" y="723343"/>
            <a:ext cx="4198088" cy="743507"/>
          </a:xfrm>
        </p:spPr>
        <p:txBody>
          <a:bodyPr>
            <a:normAutofit lnSpcReduction="10000"/>
          </a:bodyPr>
          <a:lstStyle/>
          <a:p>
            <a:pPr rtl="1"/>
            <a:r>
              <a:rPr lang="en-US" dirty="0"/>
              <a:t/>
            </a:r>
            <a:br>
              <a:rPr lang="en-US" dirty="0"/>
            </a:br>
            <a:r>
              <a:rPr lang="fa-IR" sz="2400" dirty="0">
                <a:cs typeface="2  Titr" pitchFamily="2" charset="-78"/>
              </a:rPr>
              <a:t>شکل ظاهری و روش </a:t>
            </a:r>
            <a:r>
              <a:rPr lang="fa-IR" sz="2400" dirty="0" smtClean="0">
                <a:cs typeface="2  Titr" pitchFamily="2" charset="-78"/>
              </a:rPr>
              <a:t>مصرف</a:t>
            </a:r>
            <a:r>
              <a:rPr lang="en-US" sz="2400" dirty="0">
                <a:cs typeface="2  Titr" pitchFamily="2" charset="-78"/>
              </a:rPr>
              <a:t>L S D </a:t>
            </a:r>
          </a:p>
        </p:txBody>
      </p:sp>
      <p:sp>
        <p:nvSpPr>
          <p:cNvPr id="4" name="Footer Placeholder 3"/>
          <p:cNvSpPr>
            <a:spLocks noGrp="1"/>
          </p:cNvSpPr>
          <p:nvPr>
            <p:ph type="ftr" sz="quarter" idx="11"/>
          </p:nvPr>
        </p:nvSpPr>
        <p:spPr/>
        <p:txBody>
          <a:bodyPr/>
          <a:lstStyle/>
          <a:p>
            <a:r>
              <a:rPr lang="fa-IR" smtClean="0"/>
              <a:t>مهسا حسینی &amp; فلور صفائیان</a:t>
            </a:r>
            <a:endParaRPr lang="en-US"/>
          </a:p>
        </p:txBody>
      </p:sp>
      <p:sp>
        <p:nvSpPr>
          <p:cNvPr id="5" name="TextBox 4"/>
          <p:cNvSpPr txBox="1"/>
          <p:nvPr/>
        </p:nvSpPr>
        <p:spPr>
          <a:xfrm>
            <a:off x="838200" y="1447800"/>
            <a:ext cx="6934200" cy="3747180"/>
          </a:xfrm>
          <a:prstGeom prst="rect">
            <a:avLst/>
          </a:prstGeom>
          <a:solidFill>
            <a:schemeClr val="bg2"/>
          </a:solidFill>
        </p:spPr>
        <p:txBody>
          <a:bodyPr wrap="square" rtlCol="0">
            <a:spAutoFit/>
          </a:bodyPr>
          <a:lstStyle/>
          <a:p>
            <a:pPr marL="285750" indent="-285750" algn="r" rtl="1">
              <a:lnSpc>
                <a:spcPct val="150000"/>
              </a:lnSpc>
              <a:buFont typeface="Wingdings" pitchFamily="2" charset="2"/>
              <a:buChar char="v"/>
            </a:pPr>
            <a:r>
              <a:rPr lang="fa-IR" sz="2000" dirty="0">
                <a:cs typeface="2  Titr" pitchFamily="2" charset="-78"/>
              </a:rPr>
              <a:t>ال.اس.دی به صورت ماده اي بلوري روشن يا سفيد ، قرص ، کپسول و همچنین مایعی صاف و روشن و بدون رنگ و بو است</a:t>
            </a:r>
          </a:p>
          <a:p>
            <a:pPr marL="285750" indent="-285750" algn="r" rtl="1">
              <a:lnSpc>
                <a:spcPct val="150000"/>
              </a:lnSpc>
              <a:buFont typeface="Wingdings" pitchFamily="2" charset="2"/>
              <a:buChar char="v"/>
            </a:pPr>
            <a:r>
              <a:rPr lang="fa-IR" sz="2000" dirty="0">
                <a:cs typeface="2  Titr" pitchFamily="2" charset="-78"/>
              </a:rPr>
              <a:t> </a:t>
            </a:r>
            <a:r>
              <a:rPr lang="en-US" sz="2000" dirty="0">
                <a:cs typeface="2  Titr" pitchFamily="2" charset="-78"/>
              </a:rPr>
              <a:t>LSD </a:t>
            </a:r>
            <a:r>
              <a:rPr lang="fa-IR" sz="2000" dirty="0">
                <a:cs typeface="2  Titr" pitchFamily="2" charset="-78"/>
              </a:rPr>
              <a:t>به کاغذهاي جاذب اسيد خشک کن افزوده مي شود و به چارگوش هاي کوچک تقسيم مي شود، هر چارگوش بيانگر يک دوز مصرف است که ممکن است با موادي مانند شکر ترکيب شود .(گاه تمبر را به آن آغشته می کنند تا کشف نشود)</a:t>
            </a:r>
          </a:p>
          <a:p>
            <a:pPr marL="285750" indent="-285750" algn="r" rtl="1">
              <a:lnSpc>
                <a:spcPct val="150000"/>
              </a:lnSpc>
              <a:buFont typeface="Wingdings" pitchFamily="2" charset="2"/>
              <a:buChar char="v"/>
            </a:pPr>
            <a:r>
              <a:rPr lang="fa-IR" sz="2000" dirty="0">
                <a:cs typeface="2  Titr" pitchFamily="2" charset="-78"/>
              </a:rPr>
              <a:t> اين ماده مزه اي نسبتا تند دارد ومعمولا به طور دهاني مصرف میشود .</a:t>
            </a:r>
          </a:p>
          <a:p>
            <a:pPr marL="285750" indent="-285750" algn="r" rtl="1">
              <a:lnSpc>
                <a:spcPct val="150000"/>
              </a:lnSpc>
              <a:buFont typeface="Wingdings" pitchFamily="2" charset="2"/>
              <a:buChar char="v"/>
            </a:pPr>
            <a:r>
              <a:rPr lang="fa-IR" sz="2000" dirty="0">
                <a:cs typeface="2  Titr" pitchFamily="2" charset="-78"/>
              </a:rPr>
              <a:t>مقدار معمول خياباني </a:t>
            </a:r>
            <a:r>
              <a:rPr lang="en-US" sz="2000" dirty="0">
                <a:cs typeface="2  Titr" pitchFamily="2" charset="-78"/>
              </a:rPr>
              <a:t>LSD </a:t>
            </a:r>
            <a:r>
              <a:rPr lang="fa-IR" sz="2000" dirty="0">
                <a:cs typeface="2  Titr" pitchFamily="2" charset="-78"/>
              </a:rPr>
              <a:t>از 50 تا 300 ميكروگرم </a:t>
            </a:r>
          </a:p>
        </p:txBody>
      </p:sp>
    </p:spTree>
    <p:extLst>
      <p:ext uri="{BB962C8B-B14F-4D97-AF65-F5344CB8AC3E}">
        <p14:creationId xmlns:p14="http://schemas.microsoft.com/office/powerpoint/2010/main" val="2827595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19400" y="228600"/>
            <a:ext cx="2871825" cy="743507"/>
          </a:xfrm>
        </p:spPr>
        <p:txBody>
          <a:bodyPr>
            <a:normAutofit fontScale="92500" lnSpcReduction="10000"/>
          </a:bodyPr>
          <a:lstStyle/>
          <a:p>
            <a:pPr rtl="1"/>
            <a:r>
              <a:rPr lang="en-US" dirty="0"/>
              <a:t/>
            </a:r>
            <a:br>
              <a:rPr lang="en-US" dirty="0"/>
            </a:br>
            <a:r>
              <a:rPr lang="fa-IR" sz="2600" dirty="0">
                <a:cs typeface="2  Titr" pitchFamily="2" charset="-78"/>
              </a:rPr>
              <a:t>علائم روانی </a:t>
            </a:r>
            <a:r>
              <a:rPr lang="fa-IR" sz="2600" dirty="0" smtClean="0">
                <a:cs typeface="2  Titr" pitchFamily="2" charset="-78"/>
              </a:rPr>
              <a:t>مصرف</a:t>
            </a:r>
            <a:r>
              <a:rPr lang="en-US" sz="2600" dirty="0">
                <a:cs typeface="2  Titr" pitchFamily="2" charset="-78"/>
              </a:rPr>
              <a:t>L S D </a:t>
            </a:r>
            <a:endParaRPr lang="en-US" dirty="0">
              <a:cs typeface="2  Titr" pitchFamily="2" charset="-78"/>
            </a:endParaRPr>
          </a:p>
        </p:txBody>
      </p:sp>
      <p:sp>
        <p:nvSpPr>
          <p:cNvPr id="4" name="Footer Placeholder 3"/>
          <p:cNvSpPr>
            <a:spLocks noGrp="1"/>
          </p:cNvSpPr>
          <p:nvPr>
            <p:ph type="ftr" sz="quarter" idx="11"/>
          </p:nvPr>
        </p:nvSpPr>
        <p:spPr/>
        <p:txBody>
          <a:bodyPr/>
          <a:lstStyle/>
          <a:p>
            <a:r>
              <a:rPr lang="fa-IR" smtClean="0"/>
              <a:t>مهسا حسینی &amp; فلور صفائیان</a:t>
            </a:r>
            <a:endParaRPr lang="en-US"/>
          </a:p>
        </p:txBody>
      </p:sp>
      <p:sp>
        <p:nvSpPr>
          <p:cNvPr id="5" name="TextBox 4"/>
          <p:cNvSpPr txBox="1"/>
          <p:nvPr/>
        </p:nvSpPr>
        <p:spPr>
          <a:xfrm>
            <a:off x="1143000" y="1219200"/>
            <a:ext cx="6172200" cy="5043688"/>
          </a:xfrm>
          <a:prstGeom prst="rect">
            <a:avLst/>
          </a:prstGeom>
          <a:solidFill>
            <a:schemeClr val="bg2"/>
          </a:solidFill>
        </p:spPr>
        <p:txBody>
          <a:bodyPr wrap="square" rtlCol="0">
            <a:spAutoFit/>
          </a:bodyPr>
          <a:lstStyle/>
          <a:p>
            <a:pPr marL="285750" indent="-285750" algn="r" rtl="1">
              <a:lnSpc>
                <a:spcPct val="150000"/>
              </a:lnSpc>
              <a:buFont typeface="Wingdings" pitchFamily="2" charset="2"/>
              <a:buChar char="v"/>
            </a:pPr>
            <a:r>
              <a:rPr lang="fa-IR" b="1" dirty="0">
                <a:cs typeface="2  Nazanin" pitchFamily="2" charset="-78"/>
              </a:rPr>
              <a:t>تاثيرات رواني اين ماده وابسته به وضعيت جسمي‌فرد و نيز محيط فيزيكي كه فرد در آن قرار دارد است.</a:t>
            </a:r>
          </a:p>
          <a:p>
            <a:pPr marL="285750" indent="-285750" algn="r" rtl="1">
              <a:lnSpc>
                <a:spcPct val="150000"/>
              </a:lnSpc>
              <a:buFont typeface="Wingdings" pitchFamily="2" charset="2"/>
              <a:buChar char="v"/>
            </a:pPr>
            <a:r>
              <a:rPr lang="fa-IR" b="1" dirty="0">
                <a:cs typeface="2  Nazanin" pitchFamily="2" charset="-78"/>
              </a:rPr>
              <a:t>تغييرات هيجاني و حسي که اين تغييرات بيشتر از علايم فيزيكي است .</a:t>
            </a:r>
          </a:p>
          <a:p>
            <a:pPr marL="285750" indent="-285750" algn="r" rtl="1">
              <a:lnSpc>
                <a:spcPct val="150000"/>
              </a:lnSpc>
              <a:buFont typeface="Wingdings" pitchFamily="2" charset="2"/>
              <a:buChar char="v"/>
            </a:pPr>
            <a:r>
              <a:rPr lang="fa-IR" b="1" dirty="0">
                <a:cs typeface="2  Nazanin" pitchFamily="2" charset="-78"/>
              </a:rPr>
              <a:t>توهمات ديداري و شنيداري واضح كه ‌فرداز غير واقعي بودن آن آگاه است.</a:t>
            </a:r>
          </a:p>
          <a:p>
            <a:pPr marL="285750" indent="-285750" algn="r" rtl="1">
              <a:lnSpc>
                <a:spcPct val="150000"/>
              </a:lnSpc>
              <a:buFont typeface="Wingdings" pitchFamily="2" charset="2"/>
              <a:buChar char="v"/>
            </a:pPr>
            <a:r>
              <a:rPr lang="fa-IR" b="1" dirty="0">
                <a:cs typeface="2  Nazanin" pitchFamily="2" charset="-78"/>
              </a:rPr>
              <a:t>گاه ممكن است به نظر برسد حواس پنج گانه با هم مخلوط شده اند. ممكن است حس كند رنگ ها را مي‌شنود و يا صداها را مي‌بيند. به اين حالت حس آميزي (</a:t>
            </a:r>
            <a:r>
              <a:rPr lang="en-US" b="1" dirty="0">
                <a:cs typeface="2  Nazanin" pitchFamily="2" charset="-78"/>
              </a:rPr>
              <a:t>Synesthesia) </a:t>
            </a:r>
            <a:r>
              <a:rPr lang="fa-IR" b="1" dirty="0">
                <a:cs typeface="2  Nazanin" pitchFamily="2" charset="-78"/>
              </a:rPr>
              <a:t>مي‌گويند. </a:t>
            </a:r>
          </a:p>
          <a:p>
            <a:pPr marL="285750" indent="-285750" algn="r" rtl="1">
              <a:lnSpc>
                <a:spcPct val="150000"/>
              </a:lnSpc>
              <a:buFont typeface="Wingdings" pitchFamily="2" charset="2"/>
              <a:buChar char="v"/>
            </a:pPr>
            <a:r>
              <a:rPr lang="fa-IR" b="1" dirty="0">
                <a:cs typeface="2  Nazanin" pitchFamily="2" charset="-78"/>
              </a:rPr>
              <a:t>اگر مصرف </a:t>
            </a:r>
            <a:r>
              <a:rPr lang="en-US" b="1" dirty="0">
                <a:cs typeface="2  Nazanin" pitchFamily="2" charset="-78"/>
              </a:rPr>
              <a:t>LSD </a:t>
            </a:r>
            <a:r>
              <a:rPr lang="fa-IR" b="1" dirty="0">
                <a:cs typeface="2  Nazanin" pitchFamily="2" charset="-78"/>
              </a:rPr>
              <a:t>يك "سفر خوب" باشد احساس سرخوشي و پرواز مي‌كند و اگر يك "سفر بد" باشد، دچار حس بدي مي‌شود .</a:t>
            </a:r>
          </a:p>
          <a:p>
            <a:pPr marL="285750" indent="-285750" algn="r" rtl="1">
              <a:lnSpc>
                <a:spcPct val="150000"/>
              </a:lnSpc>
              <a:buFont typeface="Wingdings" pitchFamily="2" charset="2"/>
              <a:buChar char="v"/>
            </a:pPr>
            <a:r>
              <a:rPr lang="fa-IR" b="1" dirty="0">
                <a:cs typeface="2  Nazanin" pitchFamily="2" charset="-78"/>
              </a:rPr>
              <a:t>دچار نقصان شدن درك زمان، فواصل و وزن (احساس معلق بودن با تحت فشار بودن) و فاصله بين اشياي محيط. احساس می‌کنند قادر به پرواز هستند و به همین دلیل از ساختمان‌های بلند خود را به بیرون </a:t>
            </a:r>
            <a:r>
              <a:rPr lang="fa-IR" b="1" dirty="0" smtClean="0">
                <a:cs typeface="2  Nazanin" pitchFamily="2" charset="-78"/>
              </a:rPr>
              <a:t>می‌افکنند.</a:t>
            </a:r>
            <a:endParaRPr lang="fa-IR" b="1" dirty="0">
              <a:cs typeface="2  Nazanin" pitchFamily="2" charset="-78"/>
            </a:endParaRPr>
          </a:p>
        </p:txBody>
      </p:sp>
    </p:spTree>
    <p:extLst>
      <p:ext uri="{BB962C8B-B14F-4D97-AF65-F5344CB8AC3E}">
        <p14:creationId xmlns:p14="http://schemas.microsoft.com/office/powerpoint/2010/main" val="565849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304800"/>
            <a:ext cx="7093688" cy="5257800"/>
          </a:xfrm>
          <a:solidFill>
            <a:schemeClr val="bg2"/>
          </a:solidFill>
        </p:spPr>
        <p:txBody>
          <a:bodyPr>
            <a:normAutofit/>
          </a:bodyPr>
          <a:lstStyle/>
          <a:p>
            <a:r>
              <a:rPr lang="fa-IR" sz="2400" dirty="0">
                <a:cs typeface="2  Titr" pitchFamily="2" charset="-78"/>
              </a:rPr>
              <a:t>تأثيرات فيزيكي اوليه انگشت شمارند و </a:t>
            </a:r>
            <a:r>
              <a:rPr lang="fa-IR" sz="2400" dirty="0" smtClean="0">
                <a:cs typeface="2  Titr" pitchFamily="2" charset="-78"/>
              </a:rPr>
              <a:t>شامل: </a:t>
            </a:r>
            <a:endParaRPr lang="fa-IR" sz="2400" dirty="0">
              <a:cs typeface="2  Titr" pitchFamily="2" charset="-78"/>
            </a:endParaRPr>
          </a:p>
          <a:p>
            <a:endParaRPr lang="fa-IR" sz="2400" dirty="0">
              <a:cs typeface="2  Titr" pitchFamily="2" charset="-78"/>
            </a:endParaRPr>
          </a:p>
          <a:p>
            <a:pPr marL="342900" indent="-342900" rtl="1">
              <a:buFont typeface="Wingdings" pitchFamily="2" charset="2"/>
              <a:buChar char="v"/>
            </a:pPr>
            <a:r>
              <a:rPr lang="fa-IR" sz="2400" dirty="0">
                <a:cs typeface="2  Titr" pitchFamily="2" charset="-78"/>
              </a:rPr>
              <a:t>گشادي مردمك چشم ها </a:t>
            </a:r>
          </a:p>
          <a:p>
            <a:pPr marL="342900" indent="-342900" rtl="1">
              <a:buFont typeface="Wingdings" pitchFamily="2" charset="2"/>
              <a:buChar char="v"/>
            </a:pPr>
            <a:r>
              <a:rPr lang="fa-IR" sz="2400" dirty="0">
                <a:cs typeface="2  Titr" pitchFamily="2" charset="-78"/>
              </a:rPr>
              <a:t>بي حسي، خستگي ، ضعف عضلات و لرزش، رفلكس هاي سريع  ، تشنج</a:t>
            </a:r>
          </a:p>
          <a:p>
            <a:pPr marL="342900" indent="-342900" rtl="1">
              <a:buFont typeface="Wingdings" pitchFamily="2" charset="2"/>
              <a:buChar char="v"/>
            </a:pPr>
            <a:r>
              <a:rPr lang="fa-IR" sz="2400" dirty="0">
                <a:cs typeface="2  Titr" pitchFamily="2" charset="-78"/>
              </a:rPr>
              <a:t>افزايش فشار خون، ضربان قلب و دماي بدن</a:t>
            </a:r>
          </a:p>
          <a:p>
            <a:pPr marL="342900" indent="-342900" rtl="1">
              <a:buFont typeface="Wingdings" pitchFamily="2" charset="2"/>
              <a:buChar char="v"/>
            </a:pPr>
            <a:r>
              <a:rPr lang="fa-IR" sz="2400" dirty="0">
                <a:cs typeface="2  Titr" pitchFamily="2" charset="-78"/>
              </a:rPr>
              <a:t>بزاق بيش از حد ،عرق كردن ، خشكي دهان </a:t>
            </a:r>
          </a:p>
          <a:p>
            <a:pPr marL="342900" indent="-342900" rtl="1">
              <a:buFont typeface="Wingdings" pitchFamily="2" charset="2"/>
              <a:buChar char="v"/>
            </a:pPr>
            <a:r>
              <a:rPr lang="fa-IR" sz="2400" dirty="0">
                <a:cs typeface="2  Titr" pitchFamily="2" charset="-78"/>
              </a:rPr>
              <a:t>كم اشتهايي ، تهوع</a:t>
            </a:r>
          </a:p>
          <a:p>
            <a:pPr marL="342900" indent="-342900" rtl="1">
              <a:buFont typeface="Wingdings" pitchFamily="2" charset="2"/>
              <a:buChar char="v"/>
            </a:pPr>
            <a:r>
              <a:rPr lang="fa-IR" sz="2400" dirty="0">
                <a:cs typeface="2  Titr" pitchFamily="2" charset="-78"/>
              </a:rPr>
              <a:t>بي خوابي </a:t>
            </a:r>
          </a:p>
          <a:p>
            <a:pPr marL="342900" indent="-342900" rtl="1">
              <a:buFont typeface="Wingdings" pitchFamily="2" charset="2"/>
              <a:buChar char="v"/>
            </a:pPr>
            <a:r>
              <a:rPr lang="fa-IR" sz="2400" dirty="0">
                <a:cs typeface="2  Titr" pitchFamily="2" charset="-78"/>
              </a:rPr>
              <a:t>  آسيب ديدن مهارت هاي حركتي (اختلال تعادل)  ، سرگيجه</a:t>
            </a:r>
          </a:p>
          <a:p>
            <a:r>
              <a:rPr lang="fa-IR" sz="2400" dirty="0">
                <a:cs typeface="2  Titr" pitchFamily="2" charset="-78"/>
              </a:rPr>
              <a:t>قهقهه هاي ناگهاني</a:t>
            </a:r>
          </a:p>
          <a:p>
            <a:endParaRPr lang="en-US" dirty="0"/>
          </a:p>
        </p:txBody>
      </p:sp>
      <p:sp>
        <p:nvSpPr>
          <p:cNvPr id="4" name="Footer Placeholder 3"/>
          <p:cNvSpPr>
            <a:spLocks noGrp="1"/>
          </p:cNvSpPr>
          <p:nvPr>
            <p:ph type="ftr" sz="quarter" idx="11"/>
          </p:nvPr>
        </p:nvSpPr>
        <p:spPr/>
        <p:txBody>
          <a:bodyPr/>
          <a:lstStyle/>
          <a:p>
            <a:r>
              <a:rPr lang="fa-IR" smtClean="0"/>
              <a:t>مهسا حسینی &amp; فلور صفائیان</a:t>
            </a:r>
            <a:endParaRPr lang="en-US"/>
          </a:p>
        </p:txBody>
      </p:sp>
    </p:spTree>
    <p:extLst>
      <p:ext uri="{BB962C8B-B14F-4D97-AF65-F5344CB8AC3E}">
        <p14:creationId xmlns:p14="http://schemas.microsoft.com/office/powerpoint/2010/main" val="3963047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1600200"/>
            <a:ext cx="6255488" cy="3352800"/>
          </a:xfrm>
          <a:solidFill>
            <a:schemeClr val="bg2"/>
          </a:solidFill>
        </p:spPr>
        <p:txBody>
          <a:bodyPr>
            <a:normAutofit/>
          </a:bodyPr>
          <a:lstStyle/>
          <a:p>
            <a:pPr marL="342900" indent="-342900" algn="just" rtl="1">
              <a:buFont typeface="Wingdings" pitchFamily="2" charset="2"/>
              <a:buChar char="ü"/>
            </a:pPr>
            <a:r>
              <a:rPr lang="fa-IR" sz="2400" b="1" dirty="0">
                <a:cs typeface="2  Nazanin" pitchFamily="2" charset="-78"/>
              </a:rPr>
              <a:t>در اثر ذخيره شدن </a:t>
            </a:r>
            <a:r>
              <a:rPr lang="en-US" sz="2400" b="1" dirty="0">
                <a:cs typeface="2  Nazanin" pitchFamily="2" charset="-78"/>
              </a:rPr>
              <a:t>LSD </a:t>
            </a:r>
            <a:r>
              <a:rPr lang="fa-IR" sz="2400" b="1" dirty="0">
                <a:cs typeface="2  Nazanin" pitchFamily="2" charset="-78"/>
              </a:rPr>
              <a:t>در بافت چربي و آزاد شدن تدريجي آن ها، بازگشت نشئگي بدون خوردن ماده رخ مي دهد. </a:t>
            </a:r>
          </a:p>
          <a:p>
            <a:pPr marL="342900" indent="-342900" algn="just" rtl="1">
              <a:buFont typeface="Wingdings" pitchFamily="2" charset="2"/>
              <a:buChar char="ü"/>
            </a:pPr>
            <a:r>
              <a:rPr lang="fa-IR" sz="2400" b="1" dirty="0">
                <a:cs typeface="2  Nazanin" pitchFamily="2" charset="-78"/>
              </a:rPr>
              <a:t>ممکن است چند روز و يا حتي يک سال بعداز آخرين مصرف دارو اين بازگشت اتفاق بيفتد .</a:t>
            </a:r>
          </a:p>
          <a:p>
            <a:pPr marL="342900" indent="-342900" algn="just" rtl="1">
              <a:buFont typeface="Wingdings" pitchFamily="2" charset="2"/>
              <a:buChar char="ü"/>
            </a:pPr>
            <a:r>
              <a:rPr lang="fa-IR" sz="2400" b="1" dirty="0">
                <a:cs typeface="2  Nazanin" pitchFamily="2" charset="-78"/>
              </a:rPr>
              <a:t> بازگشت ها تصاويري خيالي هستند كه از رنگ هاي بي شكل تا توهمات وحشت انگيز را در بر مي‌گيرند. </a:t>
            </a:r>
          </a:p>
          <a:p>
            <a:endParaRPr lang="en-US" dirty="0"/>
          </a:p>
        </p:txBody>
      </p:sp>
      <p:sp>
        <p:nvSpPr>
          <p:cNvPr id="4" name="Footer Placeholder 3"/>
          <p:cNvSpPr>
            <a:spLocks noGrp="1"/>
          </p:cNvSpPr>
          <p:nvPr>
            <p:ph type="ftr" sz="quarter" idx="11"/>
          </p:nvPr>
        </p:nvSpPr>
        <p:spPr/>
        <p:txBody>
          <a:bodyPr/>
          <a:lstStyle/>
          <a:p>
            <a:r>
              <a:rPr lang="fa-IR" smtClean="0"/>
              <a:t>مهسا حسینی &amp; فلور صفائیان</a:t>
            </a:r>
            <a:endParaRPr lang="en-US"/>
          </a:p>
        </p:txBody>
      </p:sp>
      <p:sp>
        <p:nvSpPr>
          <p:cNvPr id="5" name="TextBox 4"/>
          <p:cNvSpPr txBox="1"/>
          <p:nvPr/>
        </p:nvSpPr>
        <p:spPr>
          <a:xfrm>
            <a:off x="4572000" y="240268"/>
            <a:ext cx="3048000" cy="738664"/>
          </a:xfrm>
          <a:prstGeom prst="rect">
            <a:avLst/>
          </a:prstGeom>
          <a:noFill/>
        </p:spPr>
        <p:txBody>
          <a:bodyPr wrap="square" rtlCol="0">
            <a:spAutoFit/>
          </a:bodyPr>
          <a:lstStyle/>
          <a:p>
            <a:pPr algn="r" rtl="1"/>
            <a:r>
              <a:rPr lang="en-US" dirty="0" smtClean="0"/>
              <a:t/>
            </a:r>
            <a:br>
              <a:rPr lang="en-US" dirty="0" smtClean="0"/>
            </a:br>
            <a:r>
              <a:rPr lang="fa-IR" sz="2400" dirty="0" smtClean="0">
                <a:cs typeface="2  Titr" pitchFamily="2" charset="-78"/>
              </a:rPr>
              <a:t>بازگشت نشئگي  </a:t>
            </a:r>
            <a:r>
              <a:rPr lang="en-US" sz="2400" dirty="0">
                <a:cs typeface="2  Titr" pitchFamily="2" charset="-78"/>
              </a:rPr>
              <a:t>L S D </a:t>
            </a:r>
            <a:endParaRPr lang="en-US" dirty="0">
              <a:cs typeface="2  Titr" pitchFamily="2" charset="-78"/>
            </a:endParaRPr>
          </a:p>
        </p:txBody>
      </p:sp>
    </p:spTree>
    <p:extLst>
      <p:ext uri="{BB962C8B-B14F-4D97-AF65-F5344CB8AC3E}">
        <p14:creationId xmlns:p14="http://schemas.microsoft.com/office/powerpoint/2010/main" val="248908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15000" y="0"/>
            <a:ext cx="2216888" cy="743507"/>
          </a:xfrm>
        </p:spPr>
        <p:txBody>
          <a:bodyPr/>
          <a:lstStyle/>
          <a:p>
            <a:pPr rtl="1"/>
            <a:r>
              <a:rPr lang="en-US" dirty="0">
                <a:cs typeface="2  Titr" pitchFamily="2" charset="-78"/>
              </a:rPr>
              <a:t/>
            </a:r>
            <a:br>
              <a:rPr lang="en-US" dirty="0">
                <a:cs typeface="2  Titr" pitchFamily="2" charset="-78"/>
              </a:rPr>
            </a:br>
            <a:r>
              <a:rPr lang="fa-IR" b="1" dirty="0" smtClean="0">
                <a:cs typeface="2  Titr" pitchFamily="2" charset="-78"/>
              </a:rPr>
              <a:t>عوارض </a:t>
            </a:r>
            <a:r>
              <a:rPr lang="en-US" b="1" dirty="0">
                <a:cs typeface="2  Titr" pitchFamily="2" charset="-78"/>
              </a:rPr>
              <a:t>L S D </a:t>
            </a:r>
          </a:p>
        </p:txBody>
      </p:sp>
      <p:sp>
        <p:nvSpPr>
          <p:cNvPr id="4" name="Footer Placeholder 3"/>
          <p:cNvSpPr>
            <a:spLocks noGrp="1"/>
          </p:cNvSpPr>
          <p:nvPr>
            <p:ph type="ftr" sz="quarter" idx="11"/>
          </p:nvPr>
        </p:nvSpPr>
        <p:spPr/>
        <p:txBody>
          <a:bodyPr/>
          <a:lstStyle/>
          <a:p>
            <a:r>
              <a:rPr lang="fa-IR" smtClean="0"/>
              <a:t>مهسا حسینی &amp; فلور صفائیان</a:t>
            </a:r>
            <a:endParaRPr lang="en-US"/>
          </a:p>
        </p:txBody>
      </p:sp>
      <p:sp>
        <p:nvSpPr>
          <p:cNvPr id="5" name="TextBox 4"/>
          <p:cNvSpPr txBox="1"/>
          <p:nvPr/>
        </p:nvSpPr>
        <p:spPr>
          <a:xfrm>
            <a:off x="914400" y="990600"/>
            <a:ext cx="7010400" cy="3170099"/>
          </a:xfrm>
          <a:prstGeom prst="rect">
            <a:avLst/>
          </a:prstGeom>
          <a:solidFill>
            <a:schemeClr val="bg2"/>
          </a:solidFill>
        </p:spPr>
        <p:txBody>
          <a:bodyPr wrap="square" rtlCol="0">
            <a:spAutoFit/>
          </a:bodyPr>
          <a:lstStyle/>
          <a:p>
            <a:pPr marL="285750" indent="-285750" algn="r" rtl="1">
              <a:lnSpc>
                <a:spcPct val="200000"/>
              </a:lnSpc>
              <a:buFont typeface="Wingdings" pitchFamily="2" charset="2"/>
              <a:buChar char="v"/>
            </a:pPr>
            <a:r>
              <a:rPr lang="fa-IR" sz="2000" dirty="0">
                <a:cs typeface="2  Titr" pitchFamily="2" charset="-78"/>
              </a:rPr>
              <a:t>اگر در مصرف </a:t>
            </a:r>
            <a:r>
              <a:rPr lang="en-US" sz="2000" dirty="0">
                <a:cs typeface="2  Titr" pitchFamily="2" charset="-78"/>
              </a:rPr>
              <a:t>LSD </a:t>
            </a:r>
            <a:r>
              <a:rPr lang="fa-IR" sz="2000" dirty="0">
                <a:cs typeface="2  Titr" pitchFamily="2" charset="-78"/>
              </a:rPr>
              <a:t>زياده روي شود، باعث بروز سايكوز درازمدت مانند اسكيزوفرني شده و گاهي توليد افسردگي شديد هم مي‌كند</a:t>
            </a:r>
          </a:p>
          <a:p>
            <a:pPr marL="285750" indent="-285750" algn="r" rtl="1">
              <a:lnSpc>
                <a:spcPct val="200000"/>
              </a:lnSpc>
              <a:buFont typeface="Wingdings" pitchFamily="2" charset="2"/>
              <a:buChar char="v"/>
            </a:pPr>
            <a:r>
              <a:rPr lang="fa-IR" sz="2000" dirty="0">
                <a:cs typeface="2  Titr" pitchFamily="2" charset="-78"/>
              </a:rPr>
              <a:t>عملكرد شغلي و اجتماعي فرد نيز با مصرف </a:t>
            </a:r>
            <a:r>
              <a:rPr lang="en-US" sz="2000" dirty="0">
                <a:cs typeface="2  Titr" pitchFamily="2" charset="-78"/>
              </a:rPr>
              <a:t>LSD </a:t>
            </a:r>
            <a:r>
              <a:rPr lang="fa-IR" sz="2000" dirty="0">
                <a:cs typeface="2  Titr" pitchFamily="2" charset="-78"/>
              </a:rPr>
              <a:t>افت پيدا خواهد كرد.</a:t>
            </a:r>
          </a:p>
          <a:p>
            <a:pPr marL="285750" indent="-285750" algn="r" rtl="1">
              <a:lnSpc>
                <a:spcPct val="200000"/>
              </a:lnSpc>
              <a:buFont typeface="Wingdings" pitchFamily="2" charset="2"/>
              <a:buChar char="v"/>
            </a:pPr>
            <a:r>
              <a:rPr lang="fa-IR" sz="2000" dirty="0">
                <a:cs typeface="2  Titr" pitchFamily="2" charset="-78"/>
              </a:rPr>
              <a:t> خاطرات وقايع افتاده در طول مدت </a:t>
            </a:r>
            <a:r>
              <a:rPr lang="en-US" sz="2000" dirty="0">
                <a:cs typeface="2  Titr" pitchFamily="2" charset="-78"/>
              </a:rPr>
              <a:t>Trip </a:t>
            </a:r>
            <a:r>
              <a:rPr lang="fa-IR" sz="2000" dirty="0">
                <a:cs typeface="2  Titr" pitchFamily="2" charset="-78"/>
              </a:rPr>
              <a:t>واضح مي ماند.</a:t>
            </a:r>
          </a:p>
          <a:p>
            <a:pPr algn="r" rtl="1">
              <a:lnSpc>
                <a:spcPct val="200000"/>
              </a:lnSpc>
            </a:pPr>
            <a:r>
              <a:rPr lang="fa-IR" sz="2000" dirty="0">
                <a:cs typeface="2  Titr" pitchFamily="2" charset="-78"/>
              </a:rPr>
              <a:t>اعتیاد به ال.اس.دی نوعی اتکا روانی به آن است و وابستگي جسمي‌ ندارد .</a:t>
            </a:r>
          </a:p>
        </p:txBody>
      </p:sp>
    </p:spTree>
    <p:extLst>
      <p:ext uri="{BB962C8B-B14F-4D97-AF65-F5344CB8AC3E}">
        <p14:creationId xmlns:p14="http://schemas.microsoft.com/office/powerpoint/2010/main" val="4203421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fa-IR" sz="6600" cap="none" dirty="0">
                <a:ln w="50800"/>
                <a:solidFill>
                  <a:schemeClr val="bg1">
                    <a:shade val="50000"/>
                  </a:schemeClr>
                </a:solidFill>
                <a:effectLst>
                  <a:glow rad="228600">
                    <a:schemeClr val="accent4">
                      <a:satMod val="175000"/>
                      <a:alpha val="40000"/>
                    </a:schemeClr>
                  </a:glow>
                </a:effectLst>
                <a:cs typeface="2  Titr" pitchFamily="2" charset="-78"/>
              </a:rPr>
              <a:t>اکستاسی</a:t>
            </a:r>
            <a:endParaRPr lang="en-US" sz="6600" cap="none" dirty="0">
              <a:ln w="50800"/>
              <a:solidFill>
                <a:schemeClr val="bg1">
                  <a:shade val="50000"/>
                </a:schemeClr>
              </a:solidFill>
              <a:effectLst>
                <a:glow rad="228600">
                  <a:schemeClr val="accent4">
                    <a:satMod val="175000"/>
                    <a:alpha val="40000"/>
                  </a:schemeClr>
                </a:glow>
              </a:effectLst>
              <a:cs typeface="2  Titr" pitchFamily="2" charset="-78"/>
            </a:endParaRPr>
          </a:p>
        </p:txBody>
      </p:sp>
      <p:sp>
        <p:nvSpPr>
          <p:cNvPr id="4" name="Footer Placeholder 3"/>
          <p:cNvSpPr>
            <a:spLocks noGrp="1"/>
          </p:cNvSpPr>
          <p:nvPr>
            <p:ph type="ftr" sz="quarter" idx="11"/>
          </p:nvPr>
        </p:nvSpPr>
        <p:spPr/>
        <p:txBody>
          <a:bodyPr/>
          <a:lstStyle/>
          <a:p>
            <a:r>
              <a:rPr lang="fa-IR" smtClean="0"/>
              <a:t>مهسا حسینی &amp; فلور صفائیان</a:t>
            </a:r>
            <a:endParaRPr lang="en-US"/>
          </a:p>
        </p:txBody>
      </p:sp>
      <p:sp>
        <p:nvSpPr>
          <p:cNvPr id="5" name="Picture Placeholder 4"/>
          <p:cNvSpPr>
            <a:spLocks noGrp="1"/>
          </p:cNvSpPr>
          <p:nvPr>
            <p:ph type="pic" idx="1"/>
          </p:nvPr>
        </p:nvSpPr>
        <p:spPr/>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2749550" cy="247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350" y="1066800"/>
            <a:ext cx="1471613" cy="247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 y="3544887"/>
            <a:ext cx="420211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29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800" fill="hold"/>
                                        <p:tgtEl>
                                          <p:spTgt spid="409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800" fill="hold"/>
                                        <p:tgtEl>
                                          <p:spTgt spid="4099"/>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800" fill="hold"/>
                                        <p:tgtEl>
                                          <p:spTgt spid="410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28600"/>
            <a:ext cx="6255488" cy="3581400"/>
          </a:xfrm>
        </p:spPr>
        <p:txBody>
          <a:bodyPr>
            <a:normAutofit/>
          </a:bodyPr>
          <a:lstStyle/>
          <a:p>
            <a:r>
              <a:rPr lang="fa-IR" sz="2400" b="1" dirty="0">
                <a:cs typeface="2  Nazanin" pitchFamily="2" charset="-78"/>
              </a:rPr>
              <a:t>سایر اسامی انواع قرصهای اکستاسی با اسامی همچون </a:t>
            </a:r>
            <a:r>
              <a:rPr lang="fa-IR" sz="2400" b="1" dirty="0" smtClean="0">
                <a:cs typeface="2  Nazanin" pitchFamily="2" charset="-78"/>
              </a:rPr>
              <a:t>:</a:t>
            </a:r>
          </a:p>
          <a:p>
            <a:pPr marL="342900" indent="-342900" rtl="1">
              <a:buFont typeface="Arial" pitchFamily="34" charset="0"/>
              <a:buChar char="•"/>
            </a:pPr>
            <a:r>
              <a:rPr lang="fa-IR" sz="2400" b="1" dirty="0" smtClean="0">
                <a:cs typeface="2  Nazanin" pitchFamily="2" charset="-78"/>
              </a:rPr>
              <a:t>قرص عشق (‏</a:t>
            </a:r>
            <a:r>
              <a:rPr lang="en-US" sz="2400" b="1" dirty="0" smtClean="0">
                <a:cs typeface="2  Nazanin" pitchFamily="2" charset="-78"/>
              </a:rPr>
              <a:t>the love pill)</a:t>
            </a:r>
          </a:p>
          <a:p>
            <a:pPr marL="342900" indent="-342900" rtl="1">
              <a:buFont typeface="Arial" pitchFamily="34" charset="0"/>
              <a:buChar char="•"/>
            </a:pPr>
            <a:r>
              <a:rPr lang="en-US" sz="2400" b="1" dirty="0" smtClean="0">
                <a:cs typeface="2  Nazanin" pitchFamily="2" charset="-78"/>
              </a:rPr>
              <a:t> </a:t>
            </a:r>
            <a:r>
              <a:rPr lang="en-US" sz="2400" b="1" dirty="0">
                <a:cs typeface="2  Nazanin" pitchFamily="2" charset="-78"/>
              </a:rPr>
              <a:t>X ، EX ، XTC</a:t>
            </a:r>
          </a:p>
          <a:p>
            <a:pPr marL="342900" indent="-342900" rtl="1">
              <a:buFont typeface="Arial" pitchFamily="34" charset="0"/>
              <a:buChar char="•"/>
            </a:pPr>
            <a:r>
              <a:rPr lang="en-US" sz="2400" b="1" dirty="0">
                <a:cs typeface="2  Nazanin" pitchFamily="2" charset="-78"/>
              </a:rPr>
              <a:t> Speed</a:t>
            </a:r>
          </a:p>
          <a:p>
            <a:pPr marL="342900" indent="-342900" rtl="1">
              <a:buFont typeface="Arial" pitchFamily="34" charset="0"/>
              <a:buChar char="•"/>
            </a:pPr>
            <a:r>
              <a:rPr lang="fa-IR" sz="2400" b="1" dirty="0">
                <a:cs typeface="2  Nazanin" pitchFamily="2" charset="-78"/>
              </a:rPr>
              <a:t>داروهای انرژی زا </a:t>
            </a:r>
          </a:p>
          <a:p>
            <a:pPr marL="342900" indent="-342900" rtl="1">
              <a:buFont typeface="Arial" pitchFamily="34" charset="0"/>
              <a:buChar char="•"/>
            </a:pPr>
            <a:r>
              <a:rPr lang="fa-IR" sz="2400" b="1" dirty="0">
                <a:cs typeface="2  Nazanin" pitchFamily="2" charset="-78"/>
              </a:rPr>
              <a:t> قرص پارتی </a:t>
            </a:r>
          </a:p>
          <a:p>
            <a:pPr marL="342900" indent="-342900" rtl="1">
              <a:buFont typeface="Arial" pitchFamily="34" charset="0"/>
              <a:buChar char="•"/>
            </a:pPr>
            <a:r>
              <a:rPr lang="fa-IR" sz="2400" b="1" dirty="0">
                <a:cs typeface="2  Nazanin" pitchFamily="2" charset="-78"/>
              </a:rPr>
              <a:t> قرص شادی آور</a:t>
            </a:r>
          </a:p>
          <a:p>
            <a:endParaRPr lang="en-US" dirty="0"/>
          </a:p>
        </p:txBody>
      </p:sp>
      <p:sp>
        <p:nvSpPr>
          <p:cNvPr id="4" name="Footer Placeholder 3"/>
          <p:cNvSpPr>
            <a:spLocks noGrp="1"/>
          </p:cNvSpPr>
          <p:nvPr>
            <p:ph type="ftr" sz="quarter" idx="11"/>
          </p:nvPr>
        </p:nvSpPr>
        <p:spPr/>
        <p:txBody>
          <a:bodyPr/>
          <a:lstStyle/>
          <a:p>
            <a:r>
              <a:rPr lang="fa-IR" smtClean="0"/>
              <a:t>مهسا حسینی &amp; فلور صفائیان</a:t>
            </a:r>
            <a:endParaRPr lang="en-US"/>
          </a:p>
        </p:txBody>
      </p:sp>
      <p:sp>
        <p:nvSpPr>
          <p:cNvPr id="5" name="TextBox 4"/>
          <p:cNvSpPr txBox="1"/>
          <p:nvPr/>
        </p:nvSpPr>
        <p:spPr>
          <a:xfrm>
            <a:off x="609600" y="3886200"/>
            <a:ext cx="7010400" cy="1938992"/>
          </a:xfrm>
          <a:prstGeom prst="rect">
            <a:avLst/>
          </a:prstGeom>
          <a:noFill/>
        </p:spPr>
        <p:txBody>
          <a:bodyPr wrap="square" rtlCol="0">
            <a:spAutoFit/>
            <a:scene3d>
              <a:camera prst="perspectiveAbove"/>
              <a:lightRig rig="threePt" dir="t"/>
            </a:scene3d>
          </a:bodyPr>
          <a:lstStyle/>
          <a:p>
            <a:pPr algn="r" rtl="1"/>
            <a:r>
              <a:rPr lang="fa-IR" dirty="0"/>
              <a:t> </a:t>
            </a:r>
            <a:r>
              <a:rPr lang="fa-IR" sz="2400" b="1" dirty="0">
                <a:effectLst>
                  <a:glow rad="228600">
                    <a:schemeClr val="accent4">
                      <a:satMod val="175000"/>
                      <a:alpha val="40000"/>
                    </a:schemeClr>
                  </a:glow>
                </a:effectLst>
                <a:cs typeface="2  Nazanin" pitchFamily="2" charset="-78"/>
              </a:rPr>
              <a:t>از لحاظ شکل ظاهری بر سطح خارجی این قرصها اغلب اشکال و حروفی مانند :  چکش،صلیب،قلب،قورباغه، ستاره،لنگر و ...حک شده </a:t>
            </a:r>
            <a:r>
              <a:rPr lang="fa-IR" sz="2400" b="1" dirty="0" smtClean="0">
                <a:effectLst>
                  <a:glow rad="228600">
                    <a:schemeClr val="accent4">
                      <a:satMod val="175000"/>
                      <a:alpha val="40000"/>
                    </a:schemeClr>
                  </a:glow>
                </a:effectLst>
                <a:cs typeface="2  Nazanin" pitchFamily="2" charset="-78"/>
              </a:rPr>
              <a:t>است.           </a:t>
            </a:r>
            <a:r>
              <a:rPr lang="fa-IR" sz="2400" b="1" dirty="0">
                <a:effectLst>
                  <a:glow rad="228600">
                    <a:schemeClr val="accent4">
                      <a:satMod val="175000"/>
                      <a:alpha val="40000"/>
                    </a:schemeClr>
                  </a:glow>
                </a:effectLst>
                <a:cs typeface="2  Nazanin" pitchFamily="2" charset="-78"/>
              </a:rPr>
              <a:t/>
            </a:r>
            <a:br>
              <a:rPr lang="fa-IR" sz="2400" b="1" dirty="0">
                <a:effectLst>
                  <a:glow rad="228600">
                    <a:schemeClr val="accent4">
                      <a:satMod val="175000"/>
                      <a:alpha val="40000"/>
                    </a:schemeClr>
                  </a:glow>
                </a:effectLst>
                <a:cs typeface="2  Nazanin" pitchFamily="2" charset="-78"/>
              </a:rPr>
            </a:br>
            <a:r>
              <a:rPr lang="fa-IR" sz="2400" b="1" dirty="0">
                <a:effectLst>
                  <a:glow rad="228600">
                    <a:schemeClr val="accent4">
                      <a:satMod val="175000"/>
                      <a:alpha val="40000"/>
                    </a:schemeClr>
                  </a:glow>
                </a:effectLst>
                <a:cs typeface="2  Nazanin" pitchFamily="2" charset="-78"/>
              </a:rPr>
              <a:t>این نقوش به همراه رنگ ها شدت و مدت زمان تاثیر هر نوع ماده موثر آن را برای مصرف کننده مشخص می کند </a:t>
            </a:r>
            <a:r>
              <a:rPr lang="fa-IR" sz="2000" b="1" dirty="0">
                <a:cs typeface="2  Nazanin" pitchFamily="2" charset="-78"/>
              </a:rPr>
              <a:t>. </a:t>
            </a:r>
            <a:endParaRPr lang="en-US" b="1" dirty="0">
              <a:cs typeface="2  Nazanin" pitchFamily="2" charset="-78"/>
            </a:endParaRPr>
          </a:p>
        </p:txBody>
      </p:sp>
    </p:spTree>
    <p:extLst>
      <p:ext uri="{BB962C8B-B14F-4D97-AF65-F5344CB8AC3E}">
        <p14:creationId xmlns:p14="http://schemas.microsoft.com/office/powerpoint/2010/main" val="1815570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0" y="381000"/>
            <a:ext cx="2743200" cy="743507"/>
          </a:xfrm>
        </p:spPr>
        <p:txBody>
          <a:bodyPr/>
          <a:lstStyle/>
          <a:p>
            <a:pPr algn="ctr"/>
            <a:r>
              <a:rPr lang="fa-IR" dirty="0">
                <a:cs typeface="2  Titr" pitchFamily="2" charset="-78"/>
              </a:rPr>
              <a:t>اکستاسی</a:t>
            </a:r>
            <a:br>
              <a:rPr lang="fa-IR" dirty="0">
                <a:cs typeface="2  Titr" pitchFamily="2" charset="-78"/>
              </a:rPr>
            </a:br>
            <a:r>
              <a:rPr lang="fa-IR" dirty="0">
                <a:cs typeface="2  Titr" pitchFamily="2" charset="-78"/>
              </a:rPr>
              <a:t>علائم فیزیکی</a:t>
            </a:r>
            <a:endParaRPr lang="en-US" dirty="0">
              <a:cs typeface="2  Titr" pitchFamily="2" charset="-78"/>
            </a:endParaRPr>
          </a:p>
        </p:txBody>
      </p:sp>
      <p:sp>
        <p:nvSpPr>
          <p:cNvPr id="4" name="Footer Placeholder 3"/>
          <p:cNvSpPr>
            <a:spLocks noGrp="1"/>
          </p:cNvSpPr>
          <p:nvPr>
            <p:ph type="ftr" sz="quarter" idx="11"/>
          </p:nvPr>
        </p:nvSpPr>
        <p:spPr/>
        <p:txBody>
          <a:bodyPr/>
          <a:lstStyle/>
          <a:p>
            <a:r>
              <a:rPr lang="fa-IR" smtClean="0"/>
              <a:t>مهسا حسینی &amp; فلور صفائیان</a:t>
            </a:r>
            <a:endParaRPr lang="en-US"/>
          </a:p>
        </p:txBody>
      </p:sp>
      <p:sp>
        <p:nvSpPr>
          <p:cNvPr id="5" name="TextBox 4"/>
          <p:cNvSpPr txBox="1"/>
          <p:nvPr/>
        </p:nvSpPr>
        <p:spPr>
          <a:xfrm>
            <a:off x="228600" y="1524000"/>
            <a:ext cx="7620000" cy="954107"/>
          </a:xfrm>
          <a:prstGeom prst="rect">
            <a:avLst/>
          </a:prstGeom>
          <a:solidFill>
            <a:schemeClr val="bg2"/>
          </a:solidFill>
        </p:spPr>
        <p:txBody>
          <a:bodyPr wrap="square" rtlCol="0">
            <a:spAutoFit/>
          </a:bodyPr>
          <a:lstStyle/>
          <a:p>
            <a:pPr algn="ctr" rtl="1"/>
            <a:r>
              <a:rPr lang="fa-IR" sz="2800" b="1" dirty="0">
                <a:effectLst>
                  <a:glow rad="228600">
                    <a:schemeClr val="accent4">
                      <a:satMod val="175000"/>
                      <a:alpha val="40000"/>
                    </a:schemeClr>
                  </a:glow>
                </a:effectLst>
                <a:cs typeface="2  Nazanin" pitchFamily="2" charset="-78"/>
              </a:rPr>
              <a:t>معمولاً ۶۰-۳۰ دقیقه پس از مصرف علائم شروع می شود وتا 6 ساعت وگاهی 24 ساعت باقی می ماند.</a:t>
            </a:r>
          </a:p>
        </p:txBody>
      </p:sp>
      <p:sp>
        <p:nvSpPr>
          <p:cNvPr id="6" name="TextBox 5"/>
          <p:cNvSpPr txBox="1"/>
          <p:nvPr/>
        </p:nvSpPr>
        <p:spPr>
          <a:xfrm>
            <a:off x="4476750" y="2886075"/>
            <a:ext cx="3581400" cy="2862322"/>
          </a:xfrm>
          <a:prstGeom prst="rect">
            <a:avLst/>
          </a:prstGeom>
          <a:solidFill>
            <a:schemeClr val="accent4">
              <a:lumMod val="40000"/>
              <a:lumOff val="60000"/>
            </a:schemeClr>
          </a:solidFill>
        </p:spPr>
        <p:txBody>
          <a:bodyPr wrap="square" rtlCol="0">
            <a:spAutoFit/>
          </a:bodyPr>
          <a:lstStyle/>
          <a:p>
            <a:pPr marL="285750" indent="-285750" algn="r" rtl="1">
              <a:lnSpc>
                <a:spcPct val="150000"/>
              </a:lnSpc>
              <a:buFont typeface="Arial" pitchFamily="34" charset="0"/>
              <a:buChar char="•"/>
            </a:pPr>
            <a:r>
              <a:rPr lang="fa-IR" sz="2400" dirty="0">
                <a:cs typeface="2  Titr" pitchFamily="2" charset="-78"/>
              </a:rPr>
              <a:t>افزایش ضربان قلب و فشار خون </a:t>
            </a:r>
          </a:p>
          <a:p>
            <a:pPr marL="285750" indent="-285750" algn="r" rtl="1">
              <a:lnSpc>
                <a:spcPct val="150000"/>
              </a:lnSpc>
              <a:buFont typeface="Arial" pitchFamily="34" charset="0"/>
              <a:buChar char="•"/>
            </a:pPr>
            <a:r>
              <a:rPr lang="fa-IR" sz="2400" dirty="0">
                <a:cs typeface="2  Titr" pitchFamily="2" charset="-78"/>
              </a:rPr>
              <a:t>انقباض عضلانی وقفل شدن چانه </a:t>
            </a:r>
          </a:p>
          <a:p>
            <a:pPr marL="285750" indent="-285750" algn="r" rtl="1">
              <a:lnSpc>
                <a:spcPct val="150000"/>
              </a:lnSpc>
              <a:buFont typeface="Arial" pitchFamily="34" charset="0"/>
              <a:buChar char="•"/>
            </a:pPr>
            <a:r>
              <a:rPr lang="fa-IR" sz="2400" dirty="0">
                <a:cs typeface="2  Titr" pitchFamily="2" charset="-78"/>
              </a:rPr>
              <a:t> عدم احساس درد </a:t>
            </a:r>
          </a:p>
        </p:txBody>
      </p:sp>
      <p:sp>
        <p:nvSpPr>
          <p:cNvPr id="7" name="TextBox 6"/>
          <p:cNvSpPr txBox="1"/>
          <p:nvPr/>
        </p:nvSpPr>
        <p:spPr>
          <a:xfrm>
            <a:off x="685800" y="2895600"/>
            <a:ext cx="3352800" cy="3416320"/>
          </a:xfrm>
          <a:prstGeom prst="rect">
            <a:avLst/>
          </a:prstGeom>
          <a:solidFill>
            <a:schemeClr val="accent4">
              <a:lumMod val="40000"/>
              <a:lumOff val="60000"/>
            </a:schemeClr>
          </a:solidFill>
        </p:spPr>
        <p:txBody>
          <a:bodyPr wrap="square" rtlCol="0">
            <a:spAutoFit/>
          </a:bodyPr>
          <a:lstStyle/>
          <a:p>
            <a:pPr marL="285750" indent="-285750" algn="r" rtl="1">
              <a:lnSpc>
                <a:spcPct val="150000"/>
              </a:lnSpc>
              <a:buFont typeface="Arial" pitchFamily="34" charset="0"/>
              <a:buChar char="•"/>
            </a:pPr>
            <a:r>
              <a:rPr lang="fa-IR" sz="2400" dirty="0">
                <a:cs typeface="2  Titr" pitchFamily="2" charset="-78"/>
              </a:rPr>
              <a:t>خشکی دهان و تعریق شدید و کم آبی </a:t>
            </a:r>
          </a:p>
          <a:p>
            <a:pPr marL="285750" indent="-285750" algn="r" rtl="1">
              <a:lnSpc>
                <a:spcPct val="150000"/>
              </a:lnSpc>
              <a:buFont typeface="Arial" pitchFamily="34" charset="0"/>
              <a:buChar char="•"/>
            </a:pPr>
            <a:r>
              <a:rPr lang="fa-IR" sz="2400" dirty="0">
                <a:cs typeface="2  Titr" pitchFamily="2" charset="-78"/>
              </a:rPr>
              <a:t>افزایش درجه حرارت بدن</a:t>
            </a:r>
          </a:p>
          <a:p>
            <a:pPr algn="r" rtl="1">
              <a:lnSpc>
                <a:spcPct val="150000"/>
              </a:lnSpc>
            </a:pPr>
            <a:r>
              <a:rPr lang="fa-IR" sz="2400" dirty="0">
                <a:cs typeface="2  Titr" pitchFamily="2" charset="-78"/>
              </a:rPr>
              <a:t> افزایش انرژی </a:t>
            </a:r>
          </a:p>
          <a:p>
            <a:pPr marL="285750" indent="-285750" algn="r" rtl="1">
              <a:lnSpc>
                <a:spcPct val="150000"/>
              </a:lnSpc>
              <a:buFont typeface="Arial" pitchFamily="34" charset="0"/>
              <a:buChar char="•"/>
            </a:pPr>
            <a:r>
              <a:rPr lang="fa-IR" sz="2400" dirty="0">
                <a:cs typeface="2  Titr" pitchFamily="2" charset="-78"/>
              </a:rPr>
              <a:t> کاهش اشتها وتهوع و استفراغ</a:t>
            </a:r>
          </a:p>
        </p:txBody>
      </p:sp>
    </p:spTree>
    <p:extLst>
      <p:ext uri="{BB962C8B-B14F-4D97-AF65-F5344CB8AC3E}">
        <p14:creationId xmlns:p14="http://schemas.microsoft.com/office/powerpoint/2010/main" val="2254830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95800" y="457200"/>
            <a:ext cx="3436088" cy="743507"/>
          </a:xfrm>
        </p:spPr>
        <p:txBody>
          <a:bodyPr/>
          <a:lstStyle/>
          <a:p>
            <a:r>
              <a:rPr lang="fa-IR" dirty="0" smtClean="0"/>
              <a:t>ماده محرک دستمال چیست؟</a:t>
            </a:r>
            <a:endParaRPr lang="en-US" dirty="0"/>
          </a:p>
        </p:txBody>
      </p:sp>
      <p:sp>
        <p:nvSpPr>
          <p:cNvPr id="4" name="TextBox 3"/>
          <p:cNvSpPr txBox="1"/>
          <p:nvPr/>
        </p:nvSpPr>
        <p:spPr>
          <a:xfrm>
            <a:off x="152400" y="1447800"/>
            <a:ext cx="6248400" cy="2862322"/>
          </a:xfrm>
          <a:prstGeom prst="rect">
            <a:avLst/>
          </a:prstGeom>
          <a:noFill/>
        </p:spPr>
        <p:txBody>
          <a:bodyPr wrap="square" rtlCol="0">
            <a:spAutoFit/>
          </a:bodyPr>
          <a:lstStyle/>
          <a:p>
            <a:pPr algn="just" rtl="1"/>
            <a:r>
              <a:rPr lang="fa-IR" b="1" dirty="0">
                <a:cs typeface="2  Nazanin" pitchFamily="2" charset="-78"/>
              </a:rPr>
              <a:t>متاسفانه به تازگی مخدر جدید در بین جوانان شایع شده است که </a:t>
            </a:r>
            <a:r>
              <a:rPr lang="fa-IR" b="1" u="sng" dirty="0">
                <a:solidFill>
                  <a:srgbClr val="FF0000"/>
                </a:solidFill>
                <a:cs typeface="2  Nazanin" pitchFamily="2" charset="-78"/>
              </a:rPr>
              <a:t>دستمال یا دستمال مرطوب</a:t>
            </a:r>
            <a:r>
              <a:rPr lang="fa-IR" b="1" dirty="0">
                <a:solidFill>
                  <a:srgbClr val="FF0000"/>
                </a:solidFill>
                <a:cs typeface="2  Nazanin" pitchFamily="2" charset="-78"/>
              </a:rPr>
              <a:t> </a:t>
            </a:r>
            <a:r>
              <a:rPr lang="fa-IR" b="1" dirty="0">
                <a:cs typeface="2  Nazanin" pitchFamily="2" charset="-78"/>
              </a:rPr>
              <a:t>نام دارد. این ماده یعنی </a:t>
            </a:r>
            <a:r>
              <a:rPr lang="fa-IR" b="1" u="sng" dirty="0">
                <a:solidFill>
                  <a:srgbClr val="FF0000"/>
                </a:solidFill>
                <a:cs typeface="2  Nazanin" pitchFamily="2" charset="-78"/>
              </a:rPr>
              <a:t>دستمال</a:t>
            </a:r>
            <a:r>
              <a:rPr lang="fa-IR" b="1" dirty="0">
                <a:cs typeface="2  Nazanin" pitchFamily="2" charset="-78"/>
              </a:rPr>
              <a:t> که به آن دستمال مرطوب هم می گویند زیر مجموعه ی مواد </a:t>
            </a:r>
            <a:r>
              <a:rPr lang="fa-IR" b="1" u="sng" dirty="0">
                <a:solidFill>
                  <a:srgbClr val="FF0000"/>
                </a:solidFill>
                <a:cs typeface="2  Nazanin" pitchFamily="2" charset="-78"/>
              </a:rPr>
              <a:t>محرک اعصاب صنعتی </a:t>
            </a:r>
            <a:r>
              <a:rPr lang="fa-IR" b="1" dirty="0">
                <a:cs typeface="2  Nazanin" pitchFamily="2" charset="-78"/>
              </a:rPr>
              <a:t>می باشد که با آن </a:t>
            </a:r>
            <a:r>
              <a:rPr lang="en-US" b="1" dirty="0">
                <a:cs typeface="2  Nazanin" pitchFamily="2" charset="-78"/>
              </a:rPr>
              <a:t>NPS </a:t>
            </a:r>
            <a:r>
              <a:rPr lang="fa-IR" b="1" dirty="0">
                <a:cs typeface="2  Nazanin" pitchFamily="2" charset="-78"/>
              </a:rPr>
              <a:t>می گویند، کانابینوئید یعنی همان مواد محرک و توهم زایی موجود در </a:t>
            </a:r>
            <a:r>
              <a:rPr lang="fa-IR" b="1" u="sng" dirty="0">
                <a:solidFill>
                  <a:srgbClr val="FF0000"/>
                </a:solidFill>
                <a:cs typeface="2  Nazanin" pitchFamily="2" charset="-78"/>
              </a:rPr>
              <a:t>ماریجوانا (گل) و حشیش </a:t>
            </a:r>
            <a:r>
              <a:rPr lang="fa-IR" b="1" dirty="0">
                <a:cs typeface="2  Nazanin" pitchFamily="2" charset="-78"/>
              </a:rPr>
              <a:t>را در شرایط صنعتی تولید می کنند و دوز آن را در مواد مخدر به صورت دستی می توانند کنترل کنند و همچنین تخریب بالاتری از نمونه طبیعی کانابینوئید ها دارد، به گونه ای که </a:t>
            </a:r>
            <a:r>
              <a:rPr lang="fa-IR" b="1" u="sng" dirty="0">
                <a:solidFill>
                  <a:srgbClr val="FF0000"/>
                </a:solidFill>
                <a:cs typeface="2  Nazanin" pitchFamily="2" charset="-78"/>
              </a:rPr>
              <a:t>دستمال 20 تا 80 برابر قوی تر از حشیش </a:t>
            </a:r>
            <a:r>
              <a:rPr lang="fa-IR" b="1" dirty="0">
                <a:cs typeface="2  Nazanin" pitchFamily="2" charset="-78"/>
              </a:rPr>
              <a:t>است و خب، طبیعتا قدرت تخریب بیشتری هم دارد . به همین دلیل افراد را در مدت کوتاه تری تحت تاثیر می گذارد و به سمت اعتیاد و تخریب بیشتر و بیشتر می برد.</a:t>
            </a:r>
            <a:endParaRPr lang="en-US" b="1" dirty="0">
              <a:cs typeface="2  Nazanin" pitchFamily="2" charset="-78"/>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 y="4648200"/>
            <a:ext cx="8153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2286000" y="6172200"/>
            <a:ext cx="2895600" cy="228600"/>
          </a:xfrm>
        </p:spPr>
        <p:txBody>
          <a:bodyPr/>
          <a:lstStyle/>
          <a:p>
            <a:r>
              <a:rPr lang="fa-IR" dirty="0" smtClean="0"/>
              <a:t>مهسا حسینی &amp; فلور صفائیان</a:t>
            </a:r>
            <a:endParaRPr lang="en-US" dirty="0"/>
          </a:p>
        </p:txBody>
      </p:sp>
    </p:spTree>
    <p:extLst>
      <p:ext uri="{BB962C8B-B14F-4D97-AF65-F5344CB8AC3E}">
        <p14:creationId xmlns:p14="http://schemas.microsoft.com/office/powerpoint/2010/main" val="107693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43200" y="-228600"/>
            <a:ext cx="2895600" cy="743507"/>
          </a:xfrm>
        </p:spPr>
        <p:txBody>
          <a:bodyPr/>
          <a:lstStyle/>
          <a:p>
            <a:pPr algn="ctr" rtl="1"/>
            <a:r>
              <a:rPr lang="fa-IR" dirty="0" smtClean="0">
                <a:cs typeface="2  Titr" pitchFamily="2" charset="-78"/>
              </a:rPr>
              <a:t>علائم روانی</a:t>
            </a:r>
            <a:r>
              <a:rPr lang="en-US" dirty="0" smtClean="0">
                <a:cs typeface="2  Titr" pitchFamily="2" charset="-78"/>
              </a:rPr>
              <a:t> </a:t>
            </a:r>
            <a:r>
              <a:rPr lang="fa-IR" dirty="0">
                <a:cs typeface="2  Titr" pitchFamily="2" charset="-78"/>
              </a:rPr>
              <a:t>اکستاسی</a:t>
            </a:r>
            <a:endParaRPr lang="en-US" dirty="0">
              <a:cs typeface="2  Titr" pitchFamily="2" charset="-78"/>
            </a:endParaRPr>
          </a:p>
        </p:txBody>
      </p:sp>
      <p:sp>
        <p:nvSpPr>
          <p:cNvPr id="4" name="Footer Placeholder 3"/>
          <p:cNvSpPr>
            <a:spLocks noGrp="1"/>
          </p:cNvSpPr>
          <p:nvPr>
            <p:ph type="ftr" sz="quarter" idx="11"/>
          </p:nvPr>
        </p:nvSpPr>
        <p:spPr/>
        <p:txBody>
          <a:bodyPr/>
          <a:lstStyle/>
          <a:p>
            <a:r>
              <a:rPr lang="fa-IR" smtClean="0"/>
              <a:t>مهسا حسینی &amp; فلور صفائیان</a:t>
            </a:r>
            <a:endParaRPr lang="en-US"/>
          </a:p>
        </p:txBody>
      </p:sp>
      <p:sp>
        <p:nvSpPr>
          <p:cNvPr id="5" name="TextBox 4"/>
          <p:cNvSpPr txBox="1"/>
          <p:nvPr/>
        </p:nvSpPr>
        <p:spPr>
          <a:xfrm>
            <a:off x="1752600" y="838200"/>
            <a:ext cx="6324600" cy="5132174"/>
          </a:xfrm>
          <a:prstGeom prst="rect">
            <a:avLst/>
          </a:prstGeom>
          <a:solidFill>
            <a:schemeClr val="bg2">
              <a:lumMod val="90000"/>
            </a:schemeClr>
          </a:solidFill>
        </p:spPr>
        <p:txBody>
          <a:bodyPr wrap="square" rtlCol="0">
            <a:spAutoFit/>
          </a:bodyPr>
          <a:lstStyle/>
          <a:p>
            <a:pPr marL="285750" indent="-285750" algn="r" rtl="1">
              <a:lnSpc>
                <a:spcPct val="150000"/>
              </a:lnSpc>
              <a:buFont typeface="Arial" pitchFamily="34" charset="0"/>
              <a:buChar char="•"/>
            </a:pPr>
            <a:r>
              <a:rPr lang="fa-IR" sz="2000" dirty="0">
                <a:cs typeface="2  Titr" pitchFamily="2" charset="-78"/>
              </a:rPr>
              <a:t>اعتماد به نفس را افزایش می دهد .</a:t>
            </a:r>
          </a:p>
          <a:p>
            <a:pPr marL="285750" indent="-285750" algn="r" rtl="1">
              <a:lnSpc>
                <a:spcPct val="150000"/>
              </a:lnSpc>
              <a:buFont typeface="Arial" pitchFamily="34" charset="0"/>
              <a:buChar char="•"/>
            </a:pPr>
            <a:r>
              <a:rPr lang="fa-IR" sz="2000" dirty="0">
                <a:cs typeface="2  Titr" pitchFamily="2" charset="-78"/>
              </a:rPr>
              <a:t>شخص بدنبال آن راحت تر با دیگران ارتباط برقرار می کند .</a:t>
            </a:r>
          </a:p>
          <a:p>
            <a:pPr marL="285750" indent="-285750" algn="r" rtl="1">
              <a:lnSpc>
                <a:spcPct val="150000"/>
              </a:lnSpc>
              <a:buFont typeface="Arial" pitchFamily="34" charset="0"/>
              <a:buChar char="•"/>
            </a:pPr>
            <a:r>
              <a:rPr lang="fa-IR" sz="2000" dirty="0">
                <a:cs typeface="2  Titr" pitchFamily="2" charset="-78"/>
              </a:rPr>
              <a:t> بی پروایی در رفتار و گفتار.</a:t>
            </a:r>
          </a:p>
          <a:p>
            <a:pPr marL="285750" indent="-285750" algn="r" rtl="1">
              <a:lnSpc>
                <a:spcPct val="150000"/>
              </a:lnSpc>
              <a:buFont typeface="Arial" pitchFamily="34" charset="0"/>
              <a:buChar char="•"/>
            </a:pPr>
            <a:r>
              <a:rPr lang="fa-IR" sz="2000" dirty="0">
                <a:cs typeface="2  Titr" pitchFamily="2" charset="-78"/>
              </a:rPr>
              <a:t> احساس محبوب بودن .</a:t>
            </a:r>
          </a:p>
          <a:p>
            <a:pPr marL="285750" indent="-285750" algn="r" rtl="1">
              <a:lnSpc>
                <a:spcPct val="150000"/>
              </a:lnSpc>
              <a:buFont typeface="Arial" pitchFamily="34" charset="0"/>
              <a:buChar char="•"/>
            </a:pPr>
            <a:r>
              <a:rPr lang="fa-IR" sz="2000" dirty="0">
                <a:cs typeface="2  Titr" pitchFamily="2" charset="-78"/>
              </a:rPr>
              <a:t> احساس قدرت و نیروی فوق العاده .</a:t>
            </a:r>
          </a:p>
          <a:p>
            <a:pPr marL="285750" indent="-285750" algn="r" rtl="1">
              <a:lnSpc>
                <a:spcPct val="150000"/>
              </a:lnSpc>
              <a:buFont typeface="Arial" pitchFamily="34" charset="0"/>
              <a:buChar char="•"/>
            </a:pPr>
            <a:r>
              <a:rPr lang="fa-IR" sz="2000" dirty="0">
                <a:cs typeface="2  Titr" pitchFamily="2" charset="-78"/>
              </a:rPr>
              <a:t> بروز رفتارهای هیجانی وناتوانی در کنترل آنها. </a:t>
            </a:r>
          </a:p>
          <a:p>
            <a:pPr marL="285750" indent="-285750" algn="r" rtl="1">
              <a:lnSpc>
                <a:spcPct val="150000"/>
              </a:lnSpc>
              <a:buFont typeface="Arial" pitchFamily="34" charset="0"/>
              <a:buChar char="•"/>
            </a:pPr>
            <a:r>
              <a:rPr lang="fa-IR" sz="2000" dirty="0">
                <a:cs typeface="2  Titr" pitchFamily="2" charset="-78"/>
              </a:rPr>
              <a:t>حساسیت گیرنده های بینایی، شنوایی و چشایی نسبت به محرکهای محیطی افزایش می یابد .</a:t>
            </a:r>
          </a:p>
          <a:p>
            <a:pPr marL="285750" indent="-285750" algn="r" rtl="1">
              <a:lnSpc>
                <a:spcPct val="150000"/>
              </a:lnSpc>
              <a:buFont typeface="Arial" pitchFamily="34" charset="0"/>
              <a:buChar char="•"/>
            </a:pPr>
            <a:r>
              <a:rPr lang="fa-IR" sz="2000" dirty="0">
                <a:cs typeface="2  Titr" pitchFamily="2" charset="-78"/>
              </a:rPr>
              <a:t>اکستاسی تأثیری بر افزایش قدرت جنسی ندارد، اما مصرف آن حالت امتناع شخص را از بین برده ، لذا افراد ممکن است در معرض برقراری ارتباطات جنسی ناخواسته قرار گیرند.</a:t>
            </a:r>
          </a:p>
        </p:txBody>
      </p:sp>
    </p:spTree>
    <p:extLst>
      <p:ext uri="{BB962C8B-B14F-4D97-AF65-F5344CB8AC3E}">
        <p14:creationId xmlns:p14="http://schemas.microsoft.com/office/powerpoint/2010/main" val="3367853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62400" y="-76200"/>
            <a:ext cx="3893288" cy="743507"/>
          </a:xfrm>
        </p:spPr>
        <p:txBody>
          <a:bodyPr/>
          <a:lstStyle/>
          <a:p>
            <a:pPr rtl="1"/>
            <a:r>
              <a:rPr lang="fa-IR" dirty="0"/>
              <a:t/>
            </a:r>
            <a:br>
              <a:rPr lang="fa-IR" dirty="0"/>
            </a:br>
            <a:r>
              <a:rPr lang="fa-IR" dirty="0" smtClean="0">
                <a:cs typeface="2  Titr" pitchFamily="2" charset="-78"/>
              </a:rPr>
              <a:t>عوارض </a:t>
            </a:r>
            <a:r>
              <a:rPr lang="fa-IR" dirty="0">
                <a:cs typeface="2  Titr" pitchFamily="2" charset="-78"/>
              </a:rPr>
              <a:t>قطع مصرف </a:t>
            </a:r>
            <a:r>
              <a:rPr lang="fa-IR" dirty="0" smtClean="0">
                <a:cs typeface="2  Titr" pitchFamily="2" charset="-78"/>
              </a:rPr>
              <a:t> </a:t>
            </a:r>
            <a:r>
              <a:rPr lang="fa-IR" dirty="0">
                <a:cs typeface="2  Titr" pitchFamily="2" charset="-78"/>
              </a:rPr>
              <a:t>اکستاسی </a:t>
            </a:r>
            <a:endParaRPr lang="en-US" dirty="0">
              <a:cs typeface="2  Titr" pitchFamily="2" charset="-78"/>
            </a:endParaRPr>
          </a:p>
        </p:txBody>
      </p:sp>
      <p:sp>
        <p:nvSpPr>
          <p:cNvPr id="4" name="Footer Placeholder 3"/>
          <p:cNvSpPr>
            <a:spLocks noGrp="1"/>
          </p:cNvSpPr>
          <p:nvPr>
            <p:ph type="ftr" sz="quarter" idx="11"/>
          </p:nvPr>
        </p:nvSpPr>
        <p:spPr/>
        <p:txBody>
          <a:bodyPr/>
          <a:lstStyle/>
          <a:p>
            <a:r>
              <a:rPr lang="fa-IR" smtClean="0"/>
              <a:t>مهسا حسینی &amp; فلور صفائیان</a:t>
            </a:r>
            <a:endParaRPr lang="en-US"/>
          </a:p>
        </p:txBody>
      </p:sp>
      <p:sp>
        <p:nvSpPr>
          <p:cNvPr id="5" name="Rectangle 4"/>
          <p:cNvSpPr/>
          <p:nvPr/>
        </p:nvSpPr>
        <p:spPr>
          <a:xfrm>
            <a:off x="1828800" y="1143000"/>
            <a:ext cx="6096000" cy="3285515"/>
          </a:xfrm>
          <a:prstGeom prst="rect">
            <a:avLst/>
          </a:prstGeom>
          <a:solidFill>
            <a:schemeClr val="accent5">
              <a:lumMod val="40000"/>
              <a:lumOff val="60000"/>
            </a:schemeClr>
          </a:solidFill>
        </p:spPr>
        <p:txBody>
          <a:bodyPr wrap="square">
            <a:spAutoFit/>
          </a:bodyPr>
          <a:lstStyle/>
          <a:p>
            <a:pPr marL="285750" indent="-285750" algn="r" rtl="1">
              <a:lnSpc>
                <a:spcPct val="150000"/>
              </a:lnSpc>
              <a:buFont typeface="Wingdings" pitchFamily="2" charset="2"/>
              <a:buChar char="§"/>
            </a:pPr>
            <a:r>
              <a:rPr lang="fa-IR" sz="2000" dirty="0">
                <a:cs typeface="2  Titr" pitchFamily="2" charset="-78"/>
              </a:rPr>
              <a:t>افسردگی شدید </a:t>
            </a:r>
          </a:p>
          <a:p>
            <a:pPr marL="285750" indent="-285750" algn="r" rtl="1">
              <a:lnSpc>
                <a:spcPct val="150000"/>
              </a:lnSpc>
              <a:buFont typeface="Wingdings" pitchFamily="2" charset="2"/>
              <a:buChar char="§"/>
            </a:pPr>
            <a:r>
              <a:rPr lang="fa-IR" sz="2000" dirty="0">
                <a:cs typeface="2  Titr" pitchFamily="2" charset="-78"/>
              </a:rPr>
              <a:t> بی قراری</a:t>
            </a:r>
          </a:p>
          <a:p>
            <a:pPr marL="285750" indent="-285750" algn="r" rtl="1">
              <a:lnSpc>
                <a:spcPct val="150000"/>
              </a:lnSpc>
              <a:buFont typeface="Wingdings" pitchFamily="2" charset="2"/>
              <a:buChar char="§"/>
            </a:pPr>
            <a:r>
              <a:rPr lang="fa-IR" sz="2000" dirty="0">
                <a:cs typeface="2  Titr" pitchFamily="2" charset="-78"/>
              </a:rPr>
              <a:t> خستگی </a:t>
            </a:r>
          </a:p>
          <a:p>
            <a:pPr marL="285750" indent="-285750" algn="r" rtl="1">
              <a:lnSpc>
                <a:spcPct val="150000"/>
              </a:lnSpc>
              <a:buFont typeface="Wingdings" pitchFamily="2" charset="2"/>
              <a:buChar char="§"/>
            </a:pPr>
            <a:r>
              <a:rPr lang="fa-IR" sz="2000" dirty="0">
                <a:cs typeface="2  Titr" pitchFamily="2" charset="-78"/>
              </a:rPr>
              <a:t>  بی انگیزگی وبی تفاوتی شدید</a:t>
            </a:r>
          </a:p>
          <a:p>
            <a:pPr marL="285750" indent="-285750" algn="r" rtl="1">
              <a:lnSpc>
                <a:spcPct val="150000"/>
              </a:lnSpc>
              <a:buFont typeface="Wingdings" pitchFamily="2" charset="2"/>
              <a:buChar char="§"/>
            </a:pPr>
            <a:r>
              <a:rPr lang="fa-IR" sz="2000" dirty="0">
                <a:cs typeface="2  Titr" pitchFamily="2" charset="-78"/>
              </a:rPr>
              <a:t> میل مفرط و شدید برای مصرف مجدد مواد</a:t>
            </a:r>
          </a:p>
          <a:p>
            <a:pPr marL="285750" indent="-285750" algn="r" rtl="1">
              <a:lnSpc>
                <a:spcPct val="150000"/>
              </a:lnSpc>
              <a:buFont typeface="Wingdings" pitchFamily="2" charset="2"/>
              <a:buChar char="§"/>
            </a:pPr>
            <a:r>
              <a:rPr lang="fa-IR" sz="2000" dirty="0">
                <a:cs typeface="2  Titr" pitchFamily="2" charset="-78"/>
              </a:rPr>
              <a:t>ممکن است اکستاسی به لحاظ جسمانی اعتیاد آور نباشد ولی به لحاظ روانی، وابستگی و اعتیاد نسبت به آن ایجاد می شود. </a:t>
            </a:r>
          </a:p>
        </p:txBody>
      </p:sp>
    </p:spTree>
    <p:extLst>
      <p:ext uri="{BB962C8B-B14F-4D97-AF65-F5344CB8AC3E}">
        <p14:creationId xmlns:p14="http://schemas.microsoft.com/office/powerpoint/2010/main" val="220327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9000" y="228600"/>
            <a:ext cx="4350488" cy="743507"/>
          </a:xfrm>
        </p:spPr>
        <p:txBody>
          <a:bodyPr/>
          <a:lstStyle/>
          <a:p>
            <a:r>
              <a:rPr lang="fa-IR" u="sng" dirty="0">
                <a:solidFill>
                  <a:schemeClr val="accent2">
                    <a:lumMod val="75000"/>
                  </a:schemeClr>
                </a:solidFill>
                <a:cs typeface="B Titr" pitchFamily="2" charset="-78"/>
              </a:rPr>
              <a:t>ماده مخدر دستمال </a:t>
            </a:r>
            <a:r>
              <a:rPr lang="fa-IR" dirty="0">
                <a:cs typeface="B Titr" pitchFamily="2" charset="-78"/>
              </a:rPr>
              <a:t>در ایران چه وضعیتی دارد؟</a:t>
            </a:r>
            <a:endParaRPr lang="en-US" dirty="0">
              <a:cs typeface="B Titr" pitchFamily="2" charset="-78"/>
            </a:endParaRPr>
          </a:p>
        </p:txBody>
      </p:sp>
      <p:sp>
        <p:nvSpPr>
          <p:cNvPr id="4" name="TextBox 3"/>
          <p:cNvSpPr txBox="1"/>
          <p:nvPr/>
        </p:nvSpPr>
        <p:spPr>
          <a:xfrm>
            <a:off x="228600" y="1219200"/>
            <a:ext cx="7239000" cy="3693319"/>
          </a:xfrm>
          <a:prstGeom prst="rect">
            <a:avLst/>
          </a:prstGeom>
          <a:noFill/>
        </p:spPr>
        <p:txBody>
          <a:bodyPr wrap="square" rtlCol="0">
            <a:spAutoFit/>
          </a:bodyPr>
          <a:lstStyle/>
          <a:p>
            <a:pPr algn="just" rtl="1"/>
            <a:r>
              <a:rPr lang="fa-IR" b="1" dirty="0">
                <a:cs typeface="2  Nazanin" pitchFamily="2" charset="-78"/>
              </a:rPr>
              <a:t>متاسفانه مصرف این ماده مخدر در بین </a:t>
            </a:r>
            <a:r>
              <a:rPr lang="fa-IR" b="1" dirty="0">
                <a:solidFill>
                  <a:schemeClr val="accent1"/>
                </a:solidFill>
                <a:cs typeface="2  Nazanin" pitchFamily="2" charset="-78"/>
              </a:rPr>
              <a:t>جوانان و به خصوص نوجوانان </a:t>
            </a:r>
            <a:r>
              <a:rPr lang="fa-IR" b="1" dirty="0">
                <a:cs typeface="2  Nazanin" pitchFamily="2" charset="-78"/>
              </a:rPr>
              <a:t>در حال زیاد شدن استو ولی آمار نشان می دهد که این ماده به صورت مستقیم وارد کشور نشده و تا الان که کشفیاتی در این خصوصو نبوده است، چرا که تشخیص دادن این ماده از یک دستمال کاغذی ساده سخت است و خیلی به آنها شباهت دارد</a:t>
            </a:r>
            <a:r>
              <a:rPr lang="fa-IR" b="1" dirty="0" smtClean="0">
                <a:cs typeface="2  Nazanin" pitchFamily="2" charset="-78"/>
              </a:rPr>
              <a:t>.</a:t>
            </a:r>
            <a:endParaRPr lang="fa-IR" b="1" dirty="0">
              <a:cs typeface="2  Nazanin" pitchFamily="2" charset="-78"/>
            </a:endParaRPr>
          </a:p>
          <a:p>
            <a:pPr algn="just" rtl="1"/>
            <a:r>
              <a:rPr lang="fa-IR" b="1" dirty="0">
                <a:cs typeface="2  Nazanin" pitchFamily="2" charset="-78"/>
              </a:rPr>
              <a:t>ولی از آنجایی که ماده مخدر دستمال از دسته </a:t>
            </a:r>
            <a:r>
              <a:rPr lang="en-US" b="1" dirty="0">
                <a:cs typeface="2  Nazanin" pitchFamily="2" charset="-78"/>
              </a:rPr>
              <a:t>NPS </a:t>
            </a:r>
            <a:r>
              <a:rPr lang="fa-IR" b="1" dirty="0">
                <a:cs typeface="2  Nazanin" pitchFamily="2" charset="-78"/>
              </a:rPr>
              <a:t>هاست پس استفاده از آن به روش های مختلف ممکن است بسیار راحت و معمول باشد. </a:t>
            </a:r>
            <a:r>
              <a:rPr lang="en-US" b="1" dirty="0" smtClean="0">
                <a:cs typeface="2  Nazanin" pitchFamily="2" charset="-78"/>
              </a:rPr>
              <a:t>NPS </a:t>
            </a:r>
            <a:r>
              <a:rPr lang="fa-IR" b="1" dirty="0">
                <a:cs typeface="2  Nazanin" pitchFamily="2" charset="-78"/>
              </a:rPr>
              <a:t>ها مواد افزودنی هستند که به دستمال اضافه می شوند و در اصل آنها به دستمال خاصیت توهم زایی می دهند. این مواد یا مشتقات آنرا ممکن است در بازار با نام های </a:t>
            </a:r>
            <a:r>
              <a:rPr lang="en-US" b="1" dirty="0">
                <a:solidFill>
                  <a:schemeClr val="accent1"/>
                </a:solidFill>
                <a:cs typeface="2  Nazanin" pitchFamily="2" charset="-78"/>
              </a:rPr>
              <a:t>LSD </a:t>
            </a:r>
            <a:r>
              <a:rPr lang="fa-IR" b="1" dirty="0">
                <a:solidFill>
                  <a:schemeClr val="accent1"/>
                </a:solidFill>
                <a:cs typeface="2  Nazanin" pitchFamily="2" charset="-78"/>
              </a:rPr>
              <a:t>و... </a:t>
            </a:r>
            <a:r>
              <a:rPr lang="fa-IR" b="1" dirty="0">
                <a:cs typeface="2  Nazanin" pitchFamily="2" charset="-78"/>
              </a:rPr>
              <a:t>عرضه شوند. </a:t>
            </a:r>
          </a:p>
          <a:p>
            <a:pPr algn="just" rtl="1"/>
            <a:r>
              <a:rPr lang="fa-IR" b="1" dirty="0">
                <a:cs typeface="2  Nazanin" pitchFamily="2" charset="-78"/>
              </a:rPr>
              <a:t>همین موضوع که </a:t>
            </a:r>
            <a:r>
              <a:rPr lang="en-US" b="1" dirty="0">
                <a:solidFill>
                  <a:schemeClr val="accent1"/>
                </a:solidFill>
                <a:cs typeface="2  Nazanin" pitchFamily="2" charset="-78"/>
              </a:rPr>
              <a:t>NPS </a:t>
            </a:r>
            <a:r>
              <a:rPr lang="fa-IR" b="1" dirty="0">
                <a:solidFill>
                  <a:schemeClr val="accent1"/>
                </a:solidFill>
                <a:cs typeface="2  Nazanin" pitchFamily="2" charset="-78"/>
              </a:rPr>
              <a:t>یک ماده توهم زاست </a:t>
            </a:r>
            <a:r>
              <a:rPr lang="fa-IR" b="1" dirty="0">
                <a:cs typeface="2  Nazanin" pitchFamily="2" charset="-78"/>
              </a:rPr>
              <a:t>که به راحتی با سایر موارد مانند </a:t>
            </a:r>
            <a:r>
              <a:rPr lang="fa-IR" b="1" dirty="0">
                <a:solidFill>
                  <a:schemeClr val="accent1"/>
                </a:solidFill>
                <a:cs typeface="2  Nazanin" pitchFamily="2" charset="-78"/>
              </a:rPr>
              <a:t>دستمال، قند، عطر</a:t>
            </a:r>
            <a:r>
              <a:rPr lang="fa-IR" b="1" dirty="0">
                <a:cs typeface="2  Nazanin" pitchFamily="2" charset="-78"/>
              </a:rPr>
              <a:t> و... مورد استفاده قرار می گیرد یا ممکن است که در مهمانی ها پارتی ها آن را به روش بخور دهی به همه افراد بدهند.</a:t>
            </a:r>
          </a:p>
          <a:p>
            <a:pPr algn="just" rtl="1"/>
            <a:r>
              <a:rPr lang="fa-IR" b="1" dirty="0">
                <a:cs typeface="2  Nazanin" pitchFamily="2" charset="-78"/>
              </a:rPr>
              <a:t>این ماده مخدر </a:t>
            </a:r>
            <a:r>
              <a:rPr lang="fa-IR" b="1" dirty="0">
                <a:solidFill>
                  <a:schemeClr val="accent1"/>
                </a:solidFill>
                <a:cs typeface="2  Nazanin" pitchFamily="2" charset="-78"/>
              </a:rPr>
              <a:t>در سال 95 فقط یک بار دیده </a:t>
            </a:r>
            <a:r>
              <a:rPr lang="fa-IR" b="1" dirty="0">
                <a:cs typeface="2  Nazanin" pitchFamily="2" charset="-78"/>
              </a:rPr>
              <a:t>شد و دیگر خبری از آن و استفاده و عرضه ی ماده مخدر دستمال نبود تا این که </a:t>
            </a:r>
            <a:r>
              <a:rPr lang="fa-IR" b="1" dirty="0">
                <a:solidFill>
                  <a:schemeClr val="accent1"/>
                </a:solidFill>
                <a:cs typeface="2  Nazanin" pitchFamily="2" charset="-78"/>
              </a:rPr>
              <a:t>اخیرا این ماده به راحتی در دسترس </a:t>
            </a:r>
            <a:r>
              <a:rPr lang="fa-IR" b="1" dirty="0">
                <a:cs typeface="2  Nazanin" pitchFamily="2" charset="-78"/>
              </a:rPr>
              <a:t>است.</a:t>
            </a:r>
            <a:endParaRPr lang="en-US" b="1" dirty="0">
              <a:cs typeface="2  Nazanin" pitchFamily="2" charset="-78"/>
            </a:endParaRPr>
          </a:p>
        </p:txBody>
      </p:sp>
      <p:sp>
        <p:nvSpPr>
          <p:cNvPr id="2" name="Footer Placeholder 1"/>
          <p:cNvSpPr>
            <a:spLocks noGrp="1"/>
          </p:cNvSpPr>
          <p:nvPr>
            <p:ph type="ftr" sz="quarter" idx="11"/>
          </p:nvPr>
        </p:nvSpPr>
        <p:spPr/>
        <p:txBody>
          <a:bodyPr/>
          <a:lstStyle/>
          <a:p>
            <a:r>
              <a:rPr lang="fa-IR" smtClean="0"/>
              <a:t>مهسا حسینی &amp; فلور صفائیان</a:t>
            </a:r>
            <a:endParaRPr lang="en-US"/>
          </a:p>
        </p:txBody>
      </p:sp>
    </p:spTree>
    <p:extLst>
      <p:ext uri="{BB962C8B-B14F-4D97-AF65-F5344CB8AC3E}">
        <p14:creationId xmlns:p14="http://schemas.microsoft.com/office/powerpoint/2010/main" val="83162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990600"/>
            <a:ext cx="3429000" cy="457200"/>
          </a:xfrm>
        </p:spPr>
        <p:txBody>
          <a:bodyPr>
            <a:normAutofit/>
          </a:bodyPr>
          <a:lstStyle/>
          <a:p>
            <a:pPr algn="r" rtl="1"/>
            <a:r>
              <a:rPr lang="fa-IR" sz="2400" dirty="0" smtClean="0">
                <a:ln w="500">
                  <a:solidFill>
                    <a:schemeClr val="bg1"/>
                  </a:solidFill>
                </a:ln>
                <a:solidFill>
                  <a:sysClr val="windowText" lastClr="000000"/>
                </a:solidFill>
                <a:effectLst>
                  <a:glow rad="228600">
                    <a:schemeClr val="accent4">
                      <a:satMod val="175000"/>
                      <a:alpha val="40000"/>
                    </a:schemeClr>
                  </a:glow>
                </a:effectLst>
              </a:rPr>
              <a:t>ماده</a:t>
            </a:r>
            <a:r>
              <a:rPr lang="fa-IR" sz="2800" dirty="0" smtClean="0">
                <a:ln w="500">
                  <a:solidFill>
                    <a:schemeClr val="bg1"/>
                  </a:solidFill>
                </a:ln>
                <a:solidFill>
                  <a:sysClr val="windowText" lastClr="000000"/>
                </a:solidFill>
                <a:effectLst>
                  <a:glow rad="228600">
                    <a:schemeClr val="accent4">
                      <a:satMod val="175000"/>
                      <a:alpha val="40000"/>
                    </a:schemeClr>
                  </a:glow>
                </a:effectLst>
              </a:rPr>
              <a:t> مخدر پان پراگ</a:t>
            </a:r>
            <a:endParaRPr lang="en-US" sz="2800" dirty="0">
              <a:ln w="500">
                <a:solidFill>
                  <a:schemeClr val="bg1"/>
                </a:solidFill>
              </a:ln>
              <a:solidFill>
                <a:sysClr val="windowText" lastClr="000000"/>
              </a:solidFill>
              <a:effectLst>
                <a:glow rad="228600">
                  <a:schemeClr val="accent4">
                    <a:satMod val="175000"/>
                    <a:alpha val="40000"/>
                  </a:schemeClr>
                </a:glow>
              </a:effectLst>
            </a:endParaRPr>
          </a:p>
        </p:txBody>
      </p:sp>
      <p:sp>
        <p:nvSpPr>
          <p:cNvPr id="4" name="Picture Placeholder 3"/>
          <p:cNvSpPr>
            <a:spLocks noGrp="1"/>
          </p:cNvSpPr>
          <p:nvPr>
            <p:ph type="pic" idx="1"/>
          </p:nvPr>
        </p:nvSpPr>
        <p:spPr>
          <a:xfrm>
            <a:off x="609600" y="1219200"/>
            <a:ext cx="4206240" cy="4206240"/>
          </a:xfrm>
        </p:spPr>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214312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62275"/>
            <a:ext cx="2143125" cy="239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8986" y="1295400"/>
            <a:ext cx="1981614" cy="236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8987" y="3662362"/>
            <a:ext cx="1981613" cy="1698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fa-IR" smtClean="0"/>
              <a:t>مهسا حسینی &amp; فلور صفائیان</a:t>
            </a:r>
            <a:endParaRPr lang="en-US"/>
          </a:p>
        </p:txBody>
      </p:sp>
    </p:spTree>
    <p:extLst>
      <p:ext uri="{BB962C8B-B14F-4D97-AF65-F5344CB8AC3E}">
        <p14:creationId xmlns:p14="http://schemas.microsoft.com/office/powerpoint/2010/main" val="378818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400" fill="hold"/>
                                        <p:tgtEl>
                                          <p:spTgt spid="102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500" fill="hold"/>
                                        <p:tgtEl>
                                          <p:spTgt spid="1027"/>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250"/>
                                  </p:stCondLst>
                                  <p:childTnLst>
                                    <p:animScale>
                                      <p:cBhvr>
                                        <p:cTn id="14" dur="2250" fill="hold"/>
                                        <p:tgtEl>
                                          <p:spTgt spid="1028"/>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500" fill="hold"/>
                                        <p:tgtEl>
                                          <p:spTgt spid="10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533400"/>
            <a:ext cx="6705600" cy="2819400"/>
          </a:xfrm>
        </p:spPr>
        <p:txBody>
          <a:bodyPr>
            <a:normAutofit lnSpcReduction="10000"/>
          </a:bodyPr>
          <a:lstStyle/>
          <a:p>
            <a:pPr algn="just" rtl="1">
              <a:lnSpc>
                <a:spcPct val="150000"/>
              </a:lnSpc>
            </a:pPr>
            <a:r>
              <a:rPr lang="fa-IR" dirty="0">
                <a:solidFill>
                  <a:srgbClr val="FF0000"/>
                </a:solidFill>
                <a:cs typeface="2  Titr" pitchFamily="2" charset="-78"/>
              </a:rPr>
              <a:t>"پان پراگ" </a:t>
            </a:r>
            <a:r>
              <a:rPr lang="fa-IR" dirty="0">
                <a:cs typeface="2  Titr" pitchFamily="2" charset="-78"/>
              </a:rPr>
              <a:t>ماده‌ای است که به عنوان </a:t>
            </a:r>
            <a:r>
              <a:rPr lang="fa-IR" dirty="0">
                <a:solidFill>
                  <a:srgbClr val="FF0000"/>
                </a:solidFill>
                <a:cs typeface="2  Titr" pitchFamily="2" charset="-78"/>
              </a:rPr>
              <a:t>خوشبوکننده دهان </a:t>
            </a:r>
            <a:r>
              <a:rPr lang="fa-IR" dirty="0">
                <a:cs typeface="2  Titr" pitchFamily="2" charset="-78"/>
              </a:rPr>
              <a:t>و با اسامی مختلف مثل </a:t>
            </a:r>
            <a:r>
              <a:rPr lang="fa-IR" u="sng" dirty="0">
                <a:cs typeface="2  Titr" pitchFamily="2" charset="-78"/>
              </a:rPr>
              <a:t>تایتانیک</a:t>
            </a:r>
            <a:r>
              <a:rPr lang="fa-IR" dirty="0">
                <a:cs typeface="2  Titr" pitchFamily="2" charset="-78"/>
              </a:rPr>
              <a:t>،</a:t>
            </a:r>
            <a:r>
              <a:rPr lang="fa-IR" u="sng" dirty="0">
                <a:cs typeface="2  Titr" pitchFamily="2" charset="-78"/>
              </a:rPr>
              <a:t> آدامسی</a:t>
            </a:r>
            <a:r>
              <a:rPr lang="fa-IR" dirty="0">
                <a:cs typeface="2  Titr" pitchFamily="2" charset="-78"/>
              </a:rPr>
              <a:t>، </a:t>
            </a:r>
            <a:r>
              <a:rPr lang="fa-IR" u="sng" dirty="0">
                <a:cs typeface="2  Titr" pitchFamily="2" charset="-78"/>
              </a:rPr>
              <a:t>جی ال</a:t>
            </a:r>
            <a:r>
              <a:rPr lang="fa-IR" dirty="0">
                <a:cs typeface="2  Titr" pitchFamily="2" charset="-78"/>
              </a:rPr>
              <a:t>، </a:t>
            </a:r>
            <a:r>
              <a:rPr lang="fa-IR" u="sng" dirty="0">
                <a:cs typeface="2  Titr" pitchFamily="2" charset="-78"/>
              </a:rPr>
              <a:t>بی تی</a:t>
            </a:r>
            <a:r>
              <a:rPr lang="fa-IR" dirty="0">
                <a:cs typeface="2  Titr" pitchFamily="2" charset="-78"/>
              </a:rPr>
              <a:t>، </a:t>
            </a:r>
            <a:r>
              <a:rPr lang="fa-IR" u="sng" dirty="0">
                <a:cs typeface="2  Titr" pitchFamily="2" charset="-78"/>
              </a:rPr>
              <a:t>پان پراک</a:t>
            </a:r>
            <a:r>
              <a:rPr lang="fa-IR" dirty="0">
                <a:cs typeface="2  Titr" pitchFamily="2" charset="-78"/>
              </a:rPr>
              <a:t>، </a:t>
            </a:r>
            <a:r>
              <a:rPr lang="fa-IR" u="sng" dirty="0">
                <a:cs typeface="2  Titr" pitchFamily="2" charset="-78"/>
              </a:rPr>
              <a:t>بزاق</a:t>
            </a:r>
            <a:r>
              <a:rPr lang="fa-IR" dirty="0">
                <a:cs typeface="2  Titr" pitchFamily="2" charset="-78"/>
              </a:rPr>
              <a:t>، </a:t>
            </a:r>
            <a:r>
              <a:rPr lang="fa-IR" u="sng" dirty="0">
                <a:cs typeface="2  Titr" pitchFamily="2" charset="-78"/>
              </a:rPr>
              <a:t>نسوار</a:t>
            </a:r>
            <a:r>
              <a:rPr lang="fa-IR" dirty="0">
                <a:cs typeface="2  Titr" pitchFamily="2" charset="-78"/>
              </a:rPr>
              <a:t>، </a:t>
            </a:r>
            <a:r>
              <a:rPr lang="fa-IR" u="sng" dirty="0">
                <a:cs typeface="2  Titr" pitchFamily="2" charset="-78"/>
              </a:rPr>
              <a:t>مست‌کننده</a:t>
            </a:r>
            <a:r>
              <a:rPr lang="fa-IR" dirty="0">
                <a:cs typeface="2  Titr" pitchFamily="2" charset="-78"/>
              </a:rPr>
              <a:t>، </a:t>
            </a:r>
            <a:r>
              <a:rPr lang="fa-IR" u="sng" dirty="0">
                <a:cs typeface="2  Titr" pitchFamily="2" charset="-78"/>
              </a:rPr>
              <a:t>راجا</a:t>
            </a:r>
            <a:r>
              <a:rPr lang="fa-IR" dirty="0">
                <a:cs typeface="2  Titr" pitchFamily="2" charset="-78"/>
              </a:rPr>
              <a:t>، </a:t>
            </a:r>
            <a:r>
              <a:rPr lang="fa-IR" u="sng" dirty="0">
                <a:cs typeface="2  Titr" pitchFamily="2" charset="-78"/>
              </a:rPr>
              <a:t>ناس بهداشتی یا خارجی</a:t>
            </a:r>
            <a:r>
              <a:rPr lang="fa-IR" dirty="0">
                <a:cs typeface="2  Titr" pitchFamily="2" charset="-78"/>
              </a:rPr>
              <a:t>، </a:t>
            </a:r>
            <a:r>
              <a:rPr lang="fa-IR" u="sng" dirty="0">
                <a:cs typeface="2  Titr" pitchFamily="2" charset="-78"/>
              </a:rPr>
              <a:t>پان عربی</a:t>
            </a:r>
            <a:r>
              <a:rPr lang="fa-IR" dirty="0">
                <a:cs typeface="2  Titr" pitchFamily="2" charset="-78"/>
              </a:rPr>
              <a:t>، </a:t>
            </a:r>
            <a:r>
              <a:rPr lang="fa-IR" u="sng" dirty="0">
                <a:cs typeface="2  Titr" pitchFamily="2" charset="-78"/>
              </a:rPr>
              <a:t>راجا عربی</a:t>
            </a:r>
            <a:r>
              <a:rPr lang="fa-IR" dirty="0">
                <a:cs typeface="2  Titr" pitchFamily="2" charset="-78"/>
              </a:rPr>
              <a:t>، </a:t>
            </a:r>
            <a:r>
              <a:rPr lang="fa-IR" u="sng" dirty="0">
                <a:cs typeface="2  Titr" pitchFamily="2" charset="-78"/>
              </a:rPr>
              <a:t>پان</a:t>
            </a:r>
            <a:r>
              <a:rPr lang="fa-IR" dirty="0">
                <a:cs typeface="2  Titr" pitchFamily="2" charset="-78"/>
              </a:rPr>
              <a:t> </a:t>
            </a:r>
            <a:r>
              <a:rPr lang="fa-IR" u="sng" dirty="0">
                <a:cs typeface="2  Titr" pitchFamily="2" charset="-78"/>
              </a:rPr>
              <a:t>پتی</a:t>
            </a:r>
            <a:r>
              <a:rPr lang="fa-IR" dirty="0">
                <a:cs typeface="2  Titr" pitchFamily="2" charset="-78"/>
              </a:rPr>
              <a:t>، </a:t>
            </a:r>
            <a:r>
              <a:rPr lang="fa-IR" u="sng" dirty="0" smtClean="0">
                <a:cs typeface="2  Titr" pitchFamily="2" charset="-78"/>
              </a:rPr>
              <a:t>بمب</a:t>
            </a:r>
            <a:r>
              <a:rPr lang="fa-IR" dirty="0">
                <a:cs typeface="2  Titr" pitchFamily="2" charset="-78"/>
              </a:rPr>
              <a:t>، </a:t>
            </a:r>
            <a:r>
              <a:rPr lang="fa-IR" u="sng" dirty="0">
                <a:cs typeface="2  Titr" pitchFamily="2" charset="-78"/>
              </a:rPr>
              <a:t>دپی</a:t>
            </a:r>
            <a:r>
              <a:rPr lang="fa-IR" dirty="0">
                <a:cs typeface="2  Titr" pitchFamily="2" charset="-78"/>
              </a:rPr>
              <a:t>، </a:t>
            </a:r>
            <a:r>
              <a:rPr lang="fa-IR" u="sng" dirty="0">
                <a:cs typeface="2  Titr" pitchFamily="2" charset="-78"/>
              </a:rPr>
              <a:t>کوپرهندوستان</a:t>
            </a:r>
            <a:r>
              <a:rPr lang="fa-IR" dirty="0">
                <a:cs typeface="2  Titr" pitchFamily="2" charset="-78"/>
              </a:rPr>
              <a:t>، </a:t>
            </a:r>
            <a:r>
              <a:rPr lang="fa-IR" u="sng" dirty="0">
                <a:cs typeface="2  Titr" pitchFamily="2" charset="-78"/>
              </a:rPr>
              <a:t>ناس افغانی</a:t>
            </a:r>
            <a:r>
              <a:rPr lang="fa-IR" dirty="0">
                <a:cs typeface="2  Titr" pitchFamily="2" charset="-78"/>
              </a:rPr>
              <a:t>، </a:t>
            </a:r>
            <a:r>
              <a:rPr lang="fa-IR" u="sng" dirty="0">
                <a:cs typeface="2  Titr" pitchFamily="2" charset="-78"/>
              </a:rPr>
              <a:t>دندان</a:t>
            </a:r>
            <a:r>
              <a:rPr lang="fa-IR" dirty="0">
                <a:cs typeface="2  Titr" pitchFamily="2" charset="-78"/>
              </a:rPr>
              <a:t> </a:t>
            </a:r>
            <a:r>
              <a:rPr lang="fa-IR" u="sng" dirty="0">
                <a:cs typeface="2  Titr" pitchFamily="2" charset="-78"/>
              </a:rPr>
              <a:t>سفت‌کن</a:t>
            </a:r>
            <a:r>
              <a:rPr lang="fa-IR" dirty="0">
                <a:cs typeface="2  Titr" pitchFamily="2" charset="-78"/>
              </a:rPr>
              <a:t>، </a:t>
            </a:r>
            <a:r>
              <a:rPr lang="fa-IR" u="sng" dirty="0">
                <a:cs typeface="2  Titr" pitchFamily="2" charset="-78"/>
              </a:rPr>
              <a:t>ملوان‌زبل</a:t>
            </a:r>
            <a:r>
              <a:rPr lang="fa-IR" dirty="0">
                <a:cs typeface="2  Titr" pitchFamily="2" charset="-78"/>
              </a:rPr>
              <a:t>، </a:t>
            </a:r>
            <a:r>
              <a:rPr lang="fa-IR" u="sng" dirty="0">
                <a:cs typeface="2  Titr" pitchFamily="2" charset="-78"/>
              </a:rPr>
              <a:t>پان اسفناج</a:t>
            </a:r>
            <a:r>
              <a:rPr lang="fa-IR" dirty="0">
                <a:cs typeface="2  Titr" pitchFamily="2" charset="-78"/>
              </a:rPr>
              <a:t>، </a:t>
            </a:r>
            <a:r>
              <a:rPr lang="fa-IR" u="sng" dirty="0">
                <a:cs typeface="2  Titr" pitchFamily="2" charset="-78"/>
              </a:rPr>
              <a:t>پان چایی</a:t>
            </a:r>
            <a:r>
              <a:rPr lang="fa-IR" dirty="0">
                <a:cs typeface="2  Titr" pitchFamily="2" charset="-78"/>
              </a:rPr>
              <a:t>، </a:t>
            </a:r>
            <a:r>
              <a:rPr lang="fa-IR" u="sng" dirty="0">
                <a:cs typeface="2  Titr" pitchFamily="2" charset="-78"/>
              </a:rPr>
              <a:t>سرحال کننده</a:t>
            </a:r>
            <a:r>
              <a:rPr lang="fa-IR" dirty="0">
                <a:cs typeface="2  Titr" pitchFamily="2" charset="-78"/>
              </a:rPr>
              <a:t>، </a:t>
            </a:r>
            <a:r>
              <a:rPr lang="fa-IR" u="sng" dirty="0">
                <a:cs typeface="2  Titr" pitchFamily="2" charset="-78"/>
              </a:rPr>
              <a:t>سیگارچرس</a:t>
            </a:r>
            <a:r>
              <a:rPr lang="fa-IR" dirty="0">
                <a:cs typeface="2  Titr" pitchFamily="2" charset="-78"/>
              </a:rPr>
              <a:t>، </a:t>
            </a:r>
            <a:r>
              <a:rPr lang="fa-IR" u="sng" dirty="0">
                <a:cs typeface="2  Titr" pitchFamily="2" charset="-78"/>
              </a:rPr>
              <a:t>ناس ‌کابلی</a:t>
            </a:r>
            <a:r>
              <a:rPr lang="fa-IR" dirty="0">
                <a:cs typeface="2  Titr" pitchFamily="2" charset="-78"/>
              </a:rPr>
              <a:t>،</a:t>
            </a:r>
            <a:r>
              <a:rPr lang="fa-IR" u="sng" dirty="0">
                <a:cs typeface="2  Titr" pitchFamily="2" charset="-78"/>
              </a:rPr>
              <a:t> ویتامین </a:t>
            </a:r>
            <a:r>
              <a:rPr lang="fa-IR" dirty="0">
                <a:cs typeface="2  Titr" pitchFamily="2" charset="-78"/>
              </a:rPr>
              <a:t>وغیره عرضه می‌شود.</a:t>
            </a:r>
            <a:endParaRPr lang="en-US" dirty="0">
              <a:cs typeface="2  Titr" pitchFamily="2" charset="-78"/>
            </a:endParaRPr>
          </a:p>
        </p:txBody>
      </p:sp>
      <p:sp>
        <p:nvSpPr>
          <p:cNvPr id="4" name="Footer Placeholder 3"/>
          <p:cNvSpPr>
            <a:spLocks noGrp="1"/>
          </p:cNvSpPr>
          <p:nvPr>
            <p:ph type="ftr" sz="quarter" idx="11"/>
          </p:nvPr>
        </p:nvSpPr>
        <p:spPr/>
        <p:txBody>
          <a:bodyPr/>
          <a:lstStyle/>
          <a:p>
            <a:r>
              <a:rPr lang="fa-IR" smtClean="0"/>
              <a:t>مهسا حسینی &amp; فلور صفائیان</a:t>
            </a:r>
            <a:endParaRPr lang="en-US"/>
          </a:p>
        </p:txBody>
      </p:sp>
    </p:spTree>
    <p:extLst>
      <p:ext uri="{BB962C8B-B14F-4D97-AF65-F5344CB8AC3E}">
        <p14:creationId xmlns:p14="http://schemas.microsoft.com/office/powerpoint/2010/main" val="35037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2500" fill="hold"/>
                                        <p:tgtEl>
                                          <p:spTgt spid="3">
                                            <p:txEl>
                                              <p:pRg st="0" end="0"/>
                                            </p:txEl>
                                          </p:spTgt>
                                        </p:tgtEl>
                                        <p:attrNameLst>
                                          <p:attrName>style.color</p:attrName>
                                        </p:attrNameLst>
                                      </p:cBhvr>
                                      <p:to>
                                        <p:clrVal>
                                          <a:srgbClr val="7030A0"/>
                                        </p:clrVal>
                                      </p:to>
                                    </p:set>
                                    <p:set>
                                      <p:cBhvr>
                                        <p:cTn id="7" dur="2500" fill="hold"/>
                                        <p:tgtEl>
                                          <p:spTgt spid="3">
                                            <p:txEl>
                                              <p:pRg st="0" end="0"/>
                                            </p:txEl>
                                          </p:spTgt>
                                        </p:tgtEl>
                                        <p:attrNameLst>
                                          <p:attrName>fillcolor</p:attrName>
                                        </p:attrNameLst>
                                      </p:cBhvr>
                                      <p:to>
                                        <p:clrVal>
                                          <a:srgbClr val="7030A0"/>
                                        </p:clrVal>
                                      </p:to>
                                    </p:set>
                                    <p:set>
                                      <p:cBhvr>
                                        <p:cTn id="8" dur="2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52400"/>
            <a:ext cx="7924800" cy="3200400"/>
          </a:xfrm>
        </p:spPr>
        <p:txBody>
          <a:bodyPr>
            <a:normAutofit lnSpcReduction="10000"/>
          </a:bodyPr>
          <a:lstStyle/>
          <a:p>
            <a:pPr algn="just" rtl="1">
              <a:lnSpc>
                <a:spcPct val="150000"/>
              </a:lnSpc>
            </a:pPr>
            <a:r>
              <a:rPr lang="fa-IR" dirty="0">
                <a:cs typeface="2  Titr" pitchFamily="2" charset="-78"/>
              </a:rPr>
              <a:t>این مخدر در بسته‌بندی‌های آلومینیومی و کوچک با عکس هنرپیشه‌های هندی و پاکستانی وارد می شود. این ماده که در واقع ترکیبی شبیه همان ماده مخدر معروف به "ناس" را دارد، تا چند سال پیش در بسته‌های پلاستیکی سبز تیره وارد ایران می شد. ناس از برگهای خشک درخت بتل </a:t>
            </a:r>
            <a:r>
              <a:rPr lang="fa-IR" dirty="0" smtClean="0">
                <a:cs typeface="2  Titr" pitchFamily="2" charset="-78"/>
              </a:rPr>
              <a:t>  </a:t>
            </a:r>
            <a:r>
              <a:rPr lang="en-US" dirty="0" smtClean="0">
                <a:cs typeface="2  Titr" pitchFamily="2" charset="-78"/>
              </a:rPr>
              <a:t>BETEL</a:t>
            </a:r>
            <a:r>
              <a:rPr lang="fa-IR" dirty="0" smtClean="0">
                <a:cs typeface="2  Titr" pitchFamily="2" charset="-78"/>
              </a:rPr>
              <a:t>و </a:t>
            </a:r>
            <a:r>
              <a:rPr lang="fa-IR" dirty="0">
                <a:cs typeface="2  Titr" pitchFamily="2" charset="-78"/>
              </a:rPr>
              <a:t>تنباکو که با آهک مخلوط و کوبیده شده، تهیه می شود. برای تهیه ماده مخدر پان پراگ، دانه‌های قرمز و درشت درخت بتل در برگ درخت بتل پیچیده می شود با تنباکو، آهک، خاکستر، ساخارین و اسانس‌های مختلف مخلوط می شود.</a:t>
            </a:r>
            <a:endParaRPr lang="en-US" dirty="0">
              <a:cs typeface="2  Titr" pitchFamily="2" charset="-78"/>
            </a:endParaRPr>
          </a:p>
        </p:txBody>
      </p:sp>
      <p:sp>
        <p:nvSpPr>
          <p:cNvPr id="4" name="TextBox 3"/>
          <p:cNvSpPr txBox="1"/>
          <p:nvPr/>
        </p:nvSpPr>
        <p:spPr>
          <a:xfrm>
            <a:off x="685800" y="5029200"/>
            <a:ext cx="7010400" cy="1323439"/>
          </a:xfrm>
          <a:prstGeom prst="rect">
            <a:avLst/>
          </a:prstGeom>
          <a:effectLst>
            <a:glow rad="228600">
              <a:schemeClr val="accent4">
                <a:satMod val="175000"/>
                <a:alpha val="40000"/>
              </a:schemeClr>
            </a:glow>
          </a:effectLst>
          <a:scene3d>
            <a:camera prst="perspectiveAbove"/>
            <a:lightRig rig="threePt" dir="t"/>
          </a:scene3d>
        </p:spPr>
        <p:style>
          <a:lnRef idx="2">
            <a:schemeClr val="accent6"/>
          </a:lnRef>
          <a:fillRef idx="1">
            <a:schemeClr val="lt1"/>
          </a:fillRef>
          <a:effectRef idx="0">
            <a:schemeClr val="accent6"/>
          </a:effectRef>
          <a:fontRef idx="minor">
            <a:schemeClr val="dk1"/>
          </a:fontRef>
        </p:style>
        <p:txBody>
          <a:bodyPr wrap="square" rtlCol="0">
            <a:spAutoFit/>
          </a:bodyPr>
          <a:lstStyle/>
          <a:p>
            <a:pPr algn="just" rtl="1"/>
            <a:r>
              <a:rPr lang="fa-IR" sz="2000" dirty="0">
                <a:solidFill>
                  <a:srgbClr val="FF0000"/>
                </a:solidFill>
                <a:cs typeface="2  Titr" pitchFamily="2" charset="-78"/>
              </a:rPr>
              <a:t>باورغلط افراد مبنی بر اینکه پان باعث استحکام دندانها و لثه و همچنین افزایش قدرت بدنی و بهبود </a:t>
            </a:r>
            <a:r>
              <a:rPr lang="fa-IR" sz="2000" dirty="0" smtClean="0">
                <a:solidFill>
                  <a:srgbClr val="FF0000"/>
                </a:solidFill>
                <a:cs typeface="2  Titr" pitchFamily="2" charset="-78"/>
              </a:rPr>
              <a:t>بیماری های </a:t>
            </a:r>
            <a:r>
              <a:rPr lang="fa-IR" sz="2000" dirty="0">
                <a:solidFill>
                  <a:srgbClr val="FF0000"/>
                </a:solidFill>
                <a:cs typeface="2  Titr" pitchFamily="2" charset="-78"/>
              </a:rPr>
              <a:t>ریوی و گوارشی می گردد و از طرفی به علت ایجاد احساس سرخوشی و لذت در مصرف کننده و عدم باور آن به عنوان یک ماده مخدر موجب استفاده روزافزون از آن شده است .</a:t>
            </a:r>
          </a:p>
        </p:txBody>
      </p:sp>
      <p:sp>
        <p:nvSpPr>
          <p:cNvPr id="5" name="Footer Placeholder 4"/>
          <p:cNvSpPr>
            <a:spLocks noGrp="1"/>
          </p:cNvSpPr>
          <p:nvPr>
            <p:ph type="ftr" sz="quarter" idx="11"/>
          </p:nvPr>
        </p:nvSpPr>
        <p:spPr/>
        <p:txBody>
          <a:bodyPr/>
          <a:lstStyle/>
          <a:p>
            <a:r>
              <a:rPr lang="fa-IR" smtClean="0"/>
              <a:t>مهسا حسینی &amp; فلور صفائیان</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054" y="2971800"/>
            <a:ext cx="2133600" cy="1883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348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68308245"/>
              </p:ext>
            </p:extLst>
          </p:nvPr>
        </p:nvGraphicFramePr>
        <p:xfrm>
          <a:off x="685800" y="1295400"/>
          <a:ext cx="6096000" cy="52324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fa-IR" sz="1800" b="1" dirty="0" smtClean="0">
                          <a:cs typeface="2  Nazanin" pitchFamily="2" charset="-78"/>
                        </a:rPr>
                        <a:t>عوارض عصبی</a:t>
                      </a:r>
                      <a:endParaRPr lang="en-US" sz="1800" b="1" dirty="0">
                        <a:cs typeface="2  Nazanin" pitchFamily="2" charset="-78"/>
                      </a:endParaRPr>
                    </a:p>
                  </a:txBody>
                  <a:tcPr/>
                </a:tc>
                <a:tc>
                  <a:txBody>
                    <a:bodyPr/>
                    <a:lstStyle/>
                    <a:p>
                      <a:pPr algn="ctr"/>
                      <a:r>
                        <a:rPr lang="fa-IR" sz="1800" b="1" dirty="0" smtClean="0">
                          <a:cs typeface="2  Nazanin" pitchFamily="2" charset="-78"/>
                        </a:rPr>
                        <a:t>عوارض جسمی</a:t>
                      </a:r>
                      <a:endParaRPr lang="en-US" sz="1800" b="1" dirty="0">
                        <a:cs typeface="2  Nazanin" pitchFamily="2" charset="-78"/>
                      </a:endParaRPr>
                    </a:p>
                  </a:txBody>
                  <a:tcPr/>
                </a:tc>
              </a:tr>
              <a:tr h="370840">
                <a:tc>
                  <a:txBody>
                    <a:bodyPr/>
                    <a:lstStyle/>
                    <a:p>
                      <a:pPr algn="ctr"/>
                      <a:r>
                        <a:rPr lang="fa-IR" sz="1800" b="1" dirty="0" smtClean="0">
                          <a:cs typeface="2  Nazanin" pitchFamily="2" charset="-78"/>
                        </a:rPr>
                        <a:t>احساس سرخوشی و هیجانات غیرطبیعی</a:t>
                      </a:r>
                    </a:p>
                    <a:p>
                      <a:pPr algn="ctr"/>
                      <a:endParaRPr lang="en-US" sz="1800" b="1" dirty="0">
                        <a:cs typeface="2  Nazanin" pitchFamily="2" charset="-78"/>
                      </a:endParaRPr>
                    </a:p>
                  </a:txBody>
                  <a:tcPr/>
                </a:tc>
                <a:tc>
                  <a:txBody>
                    <a:bodyPr/>
                    <a:lstStyle/>
                    <a:p>
                      <a:pPr algn="ctr"/>
                      <a:r>
                        <a:rPr lang="fa-IR" sz="1800" b="1" dirty="0" smtClean="0">
                          <a:cs typeface="2  Nazanin" pitchFamily="2" charset="-78"/>
                        </a:rPr>
                        <a:t>مستعدکننده سرطان های حفره دهان از جمله سرطان لثه، سرطان مخاط دهان و سرطان حنجره </a:t>
                      </a:r>
                      <a:endParaRPr lang="en-US" sz="1800" b="1" dirty="0">
                        <a:cs typeface="2  Nazanin" pitchFamily="2" charset="-78"/>
                      </a:endParaRPr>
                    </a:p>
                  </a:txBody>
                  <a:tcPr/>
                </a:tc>
              </a:tr>
              <a:tr h="370840">
                <a:tc>
                  <a:txBody>
                    <a:bodyPr/>
                    <a:lstStyle/>
                    <a:p>
                      <a:pPr algn="ctr"/>
                      <a:r>
                        <a:rPr lang="fa-IR" sz="1800" b="1" dirty="0" smtClean="0">
                          <a:cs typeface="2  Nazanin" pitchFamily="2" charset="-78"/>
                        </a:rPr>
                        <a:t>افزایش تمایل به مصرف مخدرهای قوی تر و خطرناک تر </a:t>
                      </a:r>
                      <a:endParaRPr lang="en-US" sz="1800" b="1" dirty="0">
                        <a:cs typeface="2  Nazanin" pitchFamily="2" charset="-78"/>
                      </a:endParaRPr>
                    </a:p>
                  </a:txBody>
                  <a:tcPr/>
                </a:tc>
                <a:tc>
                  <a:txBody>
                    <a:bodyPr/>
                    <a:lstStyle/>
                    <a:p>
                      <a:pPr algn="ctr"/>
                      <a:r>
                        <a:rPr lang="fa-IR" sz="1800" b="1" dirty="0" smtClean="0">
                          <a:cs typeface="2  Nazanin" pitchFamily="2" charset="-78"/>
                        </a:rPr>
                        <a:t>بد رنگ شدن دندان ها</a:t>
                      </a:r>
                      <a:endParaRPr lang="en-US" sz="1800" b="1" dirty="0">
                        <a:cs typeface="2  Nazanin" pitchFamily="2" charset="-78"/>
                      </a:endParaRPr>
                    </a:p>
                  </a:txBody>
                  <a:tcPr/>
                </a:tc>
              </a:tr>
              <a:tr h="370840">
                <a:tc>
                  <a:txBody>
                    <a:bodyPr/>
                    <a:lstStyle/>
                    <a:p>
                      <a:pPr algn="ctr"/>
                      <a:r>
                        <a:rPr lang="fa-IR" sz="1800" b="1" dirty="0" smtClean="0">
                          <a:cs typeface="2  Nazanin" pitchFamily="2" charset="-78"/>
                        </a:rPr>
                        <a:t>وابستگی و اعتیاد </a:t>
                      </a:r>
                      <a:endParaRPr lang="en-US" sz="1800" b="1" dirty="0">
                        <a:cs typeface="2  Nazanin" pitchFamily="2" charset="-78"/>
                      </a:endParaRPr>
                    </a:p>
                  </a:txBody>
                  <a:tcPr/>
                </a:tc>
                <a:tc>
                  <a:txBody>
                    <a:bodyPr/>
                    <a:lstStyle/>
                    <a:p>
                      <a:pPr algn="ctr"/>
                      <a:r>
                        <a:rPr lang="fa-IR" sz="1800" b="1" dirty="0" smtClean="0">
                          <a:cs typeface="2  Nazanin" pitchFamily="2" charset="-78"/>
                        </a:rPr>
                        <a:t>سرطان روده بزرگ</a:t>
                      </a:r>
                      <a:endParaRPr lang="en-US" sz="1800" b="1" dirty="0">
                        <a:cs typeface="2  Nazanin" pitchFamily="2" charset="-78"/>
                      </a:endParaRPr>
                    </a:p>
                  </a:txBody>
                  <a:tcPr/>
                </a:tc>
              </a:tr>
              <a:tr h="370840">
                <a:tc>
                  <a:txBody>
                    <a:bodyPr/>
                    <a:lstStyle/>
                    <a:p>
                      <a:pPr algn="ctr"/>
                      <a:r>
                        <a:rPr lang="fa-IR" sz="1800" b="1" dirty="0" smtClean="0">
                          <a:cs typeface="2  Nazanin" pitchFamily="2" charset="-78"/>
                        </a:rPr>
                        <a:t>پرخاشگری</a:t>
                      </a:r>
                    </a:p>
                    <a:p>
                      <a:pPr algn="ctr"/>
                      <a:endParaRPr lang="en-US" sz="1800" b="1" dirty="0">
                        <a:cs typeface="2  Nazanin" pitchFamily="2" charset="-78"/>
                      </a:endParaRPr>
                    </a:p>
                  </a:txBody>
                  <a:tcPr/>
                </a:tc>
                <a:tc>
                  <a:txBody>
                    <a:bodyPr/>
                    <a:lstStyle/>
                    <a:p>
                      <a:pPr algn="ctr"/>
                      <a:r>
                        <a:rPr lang="fa-IR" sz="1800" b="1" dirty="0" smtClean="0">
                          <a:cs typeface="2  Nazanin" pitchFamily="2" charset="-78"/>
                        </a:rPr>
                        <a:t>بیماری های دستگاه تنفسی، کلیوی، قلبی و عروقی</a:t>
                      </a:r>
                      <a:endParaRPr lang="en-US" sz="1800" b="1" dirty="0">
                        <a:cs typeface="2  Nazanin" pitchFamily="2" charset="-78"/>
                      </a:endParaRPr>
                    </a:p>
                  </a:txBody>
                  <a:tcPr/>
                </a:tc>
              </a:tr>
              <a:tr h="370840">
                <a:tc>
                  <a:txBody>
                    <a:bodyPr/>
                    <a:lstStyle/>
                    <a:p>
                      <a:pPr algn="ctr"/>
                      <a:r>
                        <a:rPr lang="fa-IR" sz="1800" b="1" dirty="0" smtClean="0">
                          <a:cs typeface="2  Nazanin" pitchFamily="2" charset="-78"/>
                        </a:rPr>
                        <a:t>توهم</a:t>
                      </a:r>
                      <a:endParaRPr lang="en-US" sz="1800" b="1" dirty="0">
                        <a:cs typeface="2  Nazanin" pitchFamily="2" charset="-78"/>
                      </a:endParaRPr>
                    </a:p>
                  </a:txBody>
                  <a:tcPr/>
                </a:tc>
                <a:tc>
                  <a:txBody>
                    <a:bodyPr/>
                    <a:lstStyle/>
                    <a:p>
                      <a:pPr algn="ctr"/>
                      <a:r>
                        <a:rPr lang="fa-IR" sz="1800" b="1" dirty="0" smtClean="0">
                          <a:cs typeface="2  Nazanin" pitchFamily="2" charset="-78"/>
                        </a:rPr>
                        <a:t>عقیم کنندگی در مردان بزرگسال</a:t>
                      </a:r>
                      <a:endParaRPr lang="en-US" sz="1800" b="1" dirty="0">
                        <a:cs typeface="2  Nazanin" pitchFamily="2" charset="-78"/>
                      </a:endParaRPr>
                    </a:p>
                  </a:txBody>
                  <a:tcPr/>
                </a:tc>
              </a:tr>
              <a:tr h="370840">
                <a:tc>
                  <a:txBody>
                    <a:bodyPr/>
                    <a:lstStyle/>
                    <a:p>
                      <a:pPr algn="ctr"/>
                      <a:r>
                        <a:rPr lang="fa-IR" sz="1800" b="1" dirty="0" smtClean="0">
                          <a:cs typeface="2  Nazanin" pitchFamily="2" charset="-78"/>
                        </a:rPr>
                        <a:t>افت تحصیلی</a:t>
                      </a:r>
                      <a:endParaRPr lang="en-US" sz="1800" b="1" dirty="0">
                        <a:cs typeface="2  Nazanin" pitchFamily="2" charset="-78"/>
                      </a:endParaRPr>
                    </a:p>
                  </a:txBody>
                  <a:tcPr/>
                </a:tc>
                <a:tc>
                  <a:txBody>
                    <a:bodyPr/>
                    <a:lstStyle/>
                    <a:p>
                      <a:pPr algn="ctr"/>
                      <a:r>
                        <a:rPr lang="fa-IR" sz="1800" b="1" dirty="0" smtClean="0">
                          <a:cs typeface="2  Nazanin" pitchFamily="2" charset="-78"/>
                        </a:rPr>
                        <a:t>التهاب چشم</a:t>
                      </a:r>
                      <a:endParaRPr lang="en-US" sz="1800" b="1" dirty="0">
                        <a:cs typeface="2  Nazanin" pitchFamily="2" charset="-78"/>
                      </a:endParaRPr>
                    </a:p>
                  </a:txBody>
                  <a:tcPr/>
                </a:tc>
              </a:tr>
              <a:tr h="370840">
                <a:tc>
                  <a:txBody>
                    <a:bodyPr/>
                    <a:lstStyle/>
                    <a:p>
                      <a:pPr algn="ctr"/>
                      <a:r>
                        <a:rPr lang="fa-IR" sz="1800" b="1" dirty="0" smtClean="0">
                          <a:cs typeface="2  Nazanin" pitchFamily="2" charset="-78"/>
                        </a:rPr>
                        <a:t>از دست دادن تعامل رفتاری و حرکتی</a:t>
                      </a:r>
                    </a:p>
                    <a:p>
                      <a:pPr algn="ctr"/>
                      <a:endParaRPr lang="en-US" sz="1800" b="1" dirty="0">
                        <a:cs typeface="2  Nazanin" pitchFamily="2" charset="-78"/>
                      </a:endParaRPr>
                    </a:p>
                  </a:txBody>
                  <a:tcPr/>
                </a:tc>
                <a:tc>
                  <a:txBody>
                    <a:bodyPr/>
                    <a:lstStyle/>
                    <a:p>
                      <a:pPr algn="ctr"/>
                      <a:r>
                        <a:rPr lang="fa-IR" sz="1800" b="1" dirty="0" smtClean="0">
                          <a:cs typeface="2  Nazanin" pitchFamily="2" charset="-78"/>
                        </a:rPr>
                        <a:t>ضعف شدید سیستم ایمنی</a:t>
                      </a:r>
                      <a:endParaRPr lang="en-US" sz="1800" b="1" dirty="0">
                        <a:cs typeface="2  Nazanin" pitchFamily="2" charset="-78"/>
                      </a:endParaRPr>
                    </a:p>
                  </a:txBody>
                  <a:tcPr/>
                </a:tc>
              </a:tr>
              <a:tr h="370840">
                <a:tc>
                  <a:txBody>
                    <a:bodyPr/>
                    <a:lstStyle/>
                    <a:p>
                      <a:pPr algn="ctr"/>
                      <a:endParaRPr lang="en-US" sz="1800" b="1" dirty="0">
                        <a:cs typeface="2  Nazanin" pitchFamily="2" charset="-78"/>
                      </a:endParaRPr>
                    </a:p>
                  </a:txBody>
                  <a:tcPr/>
                </a:tc>
                <a:tc>
                  <a:txBody>
                    <a:bodyPr/>
                    <a:lstStyle/>
                    <a:p>
                      <a:pPr algn="ctr"/>
                      <a:r>
                        <a:rPr lang="fa-IR" sz="1800" b="1" dirty="0" smtClean="0">
                          <a:cs typeface="2  Nazanin" pitchFamily="2" charset="-78"/>
                        </a:rPr>
                        <a:t>به دلیل ریختن آب دهان به صورت مکرر، می تواند موجب انتقال بیماری های عفونی مانند سل و هپاتیت شود</a:t>
                      </a:r>
                      <a:endParaRPr lang="en-US" sz="1800" b="1" dirty="0">
                        <a:cs typeface="2  Nazanin" pitchFamily="2" charset="-78"/>
                      </a:endParaRPr>
                    </a:p>
                  </a:txBody>
                  <a:tcPr/>
                </a:tc>
              </a:tr>
            </a:tbl>
          </a:graphicData>
        </a:graphic>
      </p:graphicFrame>
      <p:sp>
        <p:nvSpPr>
          <p:cNvPr id="5" name="Footer Placeholder 4"/>
          <p:cNvSpPr>
            <a:spLocks noGrp="1"/>
          </p:cNvSpPr>
          <p:nvPr>
            <p:ph type="ftr" sz="quarter" idx="11"/>
          </p:nvPr>
        </p:nvSpPr>
        <p:spPr/>
        <p:txBody>
          <a:bodyPr/>
          <a:lstStyle/>
          <a:p>
            <a:r>
              <a:rPr lang="fa-IR" smtClean="0"/>
              <a:t>مهسا حسینی &amp; فلور صفائیان</a:t>
            </a:r>
            <a:endParaRPr lang="en-US"/>
          </a:p>
        </p:txBody>
      </p:sp>
      <p:sp>
        <p:nvSpPr>
          <p:cNvPr id="2" name="TextBox 1"/>
          <p:cNvSpPr txBox="1"/>
          <p:nvPr/>
        </p:nvSpPr>
        <p:spPr>
          <a:xfrm>
            <a:off x="38100" y="228600"/>
            <a:ext cx="8077200" cy="954107"/>
          </a:xfrm>
          <a:prstGeom prst="rect">
            <a:avLst/>
          </a:prstGeom>
          <a:noFill/>
        </p:spPr>
        <p:txBody>
          <a:bodyPr wrap="square" rtlCol="0">
            <a:spAutoFit/>
          </a:bodyPr>
          <a:lstStyle/>
          <a:p>
            <a:pPr algn="ctr" rtl="1"/>
            <a:r>
              <a:rPr lang="fa-IR" sz="2800" dirty="0" smtClean="0">
                <a:cs typeface="2  Koodak" pitchFamily="2" charset="-78"/>
              </a:rPr>
              <a:t>اولین </a:t>
            </a:r>
            <a:r>
              <a:rPr lang="fa-IR" sz="2800" dirty="0">
                <a:cs typeface="2  Koodak" pitchFamily="2" charset="-78"/>
              </a:rPr>
              <a:t>عارضه‌ی مصرف پان به‌صورت </a:t>
            </a:r>
            <a:r>
              <a:rPr lang="fa-IR" sz="2800" dirty="0">
                <a:solidFill>
                  <a:srgbClr val="FF0000"/>
                </a:solidFill>
                <a:cs typeface="2  Koodak" pitchFamily="2" charset="-78"/>
              </a:rPr>
              <a:t>تهوع</a:t>
            </a:r>
            <a:r>
              <a:rPr lang="fa-IR" sz="2800" dirty="0">
                <a:cs typeface="2  Koodak" pitchFamily="2" charset="-78"/>
              </a:rPr>
              <a:t>، </a:t>
            </a:r>
            <a:r>
              <a:rPr lang="fa-IR" sz="2800" dirty="0">
                <a:solidFill>
                  <a:srgbClr val="FF0000"/>
                </a:solidFill>
                <a:cs typeface="2  Koodak" pitchFamily="2" charset="-78"/>
              </a:rPr>
              <a:t>استفراغ</a:t>
            </a:r>
            <a:r>
              <a:rPr lang="fa-IR" sz="2800" dirty="0">
                <a:cs typeface="2  Koodak" pitchFamily="2" charset="-78"/>
              </a:rPr>
              <a:t>، </a:t>
            </a:r>
            <a:r>
              <a:rPr lang="fa-IR" sz="2800" dirty="0">
                <a:solidFill>
                  <a:srgbClr val="FF0000"/>
                </a:solidFill>
                <a:cs typeface="2  Koodak" pitchFamily="2" charset="-78"/>
              </a:rPr>
              <a:t>دل‌درد</a:t>
            </a:r>
            <a:r>
              <a:rPr lang="fa-IR" sz="2800" dirty="0">
                <a:cs typeface="2  Koodak" pitchFamily="2" charset="-78"/>
              </a:rPr>
              <a:t>، </a:t>
            </a:r>
            <a:r>
              <a:rPr lang="fa-IR" sz="2800" dirty="0">
                <a:solidFill>
                  <a:srgbClr val="FF0000"/>
                </a:solidFill>
                <a:cs typeface="2  Koodak" pitchFamily="2" charset="-78"/>
              </a:rPr>
              <a:t>سرگیجه</a:t>
            </a:r>
            <a:r>
              <a:rPr lang="fa-IR" sz="2800" dirty="0">
                <a:cs typeface="2  Koodak" pitchFamily="2" charset="-78"/>
              </a:rPr>
              <a:t>، </a:t>
            </a:r>
            <a:r>
              <a:rPr lang="fa-IR" sz="2800" dirty="0">
                <a:solidFill>
                  <a:srgbClr val="FF0000"/>
                </a:solidFill>
                <a:cs typeface="2  Koodak" pitchFamily="2" charset="-78"/>
              </a:rPr>
              <a:t>تعریق</a:t>
            </a:r>
            <a:r>
              <a:rPr lang="fa-IR" sz="2800" dirty="0">
                <a:cs typeface="2  Koodak" pitchFamily="2" charset="-78"/>
              </a:rPr>
              <a:t> و </a:t>
            </a:r>
            <a:r>
              <a:rPr lang="fa-IR" sz="2800" dirty="0">
                <a:solidFill>
                  <a:srgbClr val="FF0000"/>
                </a:solidFill>
                <a:cs typeface="2  Koodak" pitchFamily="2" charset="-78"/>
              </a:rPr>
              <a:t>تکرر ادرار </a:t>
            </a:r>
            <a:r>
              <a:rPr lang="fa-IR" sz="2800" dirty="0">
                <a:cs typeface="2  Koodak" pitchFamily="2" charset="-78"/>
              </a:rPr>
              <a:t>بروز می‌کند.</a:t>
            </a:r>
            <a:endParaRPr lang="en-US" sz="2800" dirty="0">
              <a:cs typeface="2  Koodak" pitchFamily="2" charset="-78"/>
            </a:endParaRPr>
          </a:p>
        </p:txBody>
      </p:sp>
    </p:spTree>
    <p:extLst>
      <p:ext uri="{BB962C8B-B14F-4D97-AF65-F5344CB8AC3E}">
        <p14:creationId xmlns:p14="http://schemas.microsoft.com/office/powerpoint/2010/main" val="148534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533400"/>
            <a:ext cx="6255488" cy="4038600"/>
          </a:xfrm>
        </p:spPr>
        <p:txBody>
          <a:bodyPr>
            <a:noAutofit/>
          </a:bodyPr>
          <a:lstStyle/>
          <a:p>
            <a:pPr algn="just" rtl="1"/>
            <a:r>
              <a:rPr lang="fa-IR" sz="2400" b="1" dirty="0">
                <a:cs typeface="2  Nazanin" pitchFamily="2" charset="-78"/>
              </a:rPr>
              <a:t>خطرناک بودن این ماده زمانی بیش تر به چشم می‌خورد که کودک بدون اطلاع از عواقب و عوارض و خطرات این ماده، با قیمتی ارزان و نسبتا راحت آن را تهیه می کند و آن را برای خوشبو کردن دهان یا لذت بردن استفاده می کند و چون در بسته بندی هایی شیک همانند آدامس، پاستیل و … است؛ والدین با تصور این که بسته‌ای که فرزندشان مصرف می کند  پاستیل هست و نه مواد مخدر نگرانی یا ممانعتی به خرج نمی دهند! این ماده که در حال آلوده کردن و نابود کردن جوانان، دانشجویان و به ویژه دانش آموزان است؛ بیش از دو سال است که در کشور وارد شده و روند استفاده از آن در حال گسترش است.</a:t>
            </a:r>
            <a:endParaRPr lang="en-US" sz="2400" b="1" dirty="0">
              <a:cs typeface="2  Nazanin" pitchFamily="2" charset="-78"/>
            </a:endParaRPr>
          </a:p>
        </p:txBody>
      </p:sp>
      <p:sp>
        <p:nvSpPr>
          <p:cNvPr id="4" name="Footer Placeholder 3"/>
          <p:cNvSpPr>
            <a:spLocks noGrp="1"/>
          </p:cNvSpPr>
          <p:nvPr>
            <p:ph type="ftr" sz="quarter" idx="11"/>
          </p:nvPr>
        </p:nvSpPr>
        <p:spPr/>
        <p:txBody>
          <a:bodyPr/>
          <a:lstStyle/>
          <a:p>
            <a:r>
              <a:rPr lang="fa-IR" smtClean="0"/>
              <a:t>مهسا حسینی &amp; فلور صفائیان</a:t>
            </a:r>
            <a:endParaRPr lang="en-US"/>
          </a:p>
        </p:txBody>
      </p:sp>
    </p:spTree>
    <p:extLst>
      <p:ext uri="{BB962C8B-B14F-4D97-AF65-F5344CB8AC3E}">
        <p14:creationId xmlns:p14="http://schemas.microsoft.com/office/powerpoint/2010/main" val="2149118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fa-IR" cap="none" dirty="0" smtClean="0">
                <a:ln w="50800"/>
                <a:solidFill>
                  <a:schemeClr val="bg1">
                    <a:shade val="50000"/>
                  </a:schemeClr>
                </a:solidFill>
                <a:effectLst>
                  <a:glow rad="228600">
                    <a:schemeClr val="accent4">
                      <a:satMod val="175000"/>
                      <a:alpha val="40000"/>
                    </a:schemeClr>
                  </a:glow>
                </a:effectLst>
              </a:rPr>
              <a:t>ال اس دی</a:t>
            </a:r>
            <a:endParaRPr lang="en-US" cap="none" dirty="0">
              <a:ln w="50800"/>
              <a:solidFill>
                <a:schemeClr val="bg1">
                  <a:shade val="50000"/>
                </a:schemeClr>
              </a:solidFill>
              <a:effectLst>
                <a:glow rad="228600">
                  <a:schemeClr val="accent4">
                    <a:satMod val="175000"/>
                    <a:alpha val="40000"/>
                  </a:schemeClr>
                </a:glow>
              </a:effectLst>
            </a:endParaRPr>
          </a:p>
        </p:txBody>
      </p:sp>
      <p:sp>
        <p:nvSpPr>
          <p:cNvPr id="4" name="Footer Placeholder 3"/>
          <p:cNvSpPr>
            <a:spLocks noGrp="1"/>
          </p:cNvSpPr>
          <p:nvPr>
            <p:ph type="ftr" sz="quarter" idx="11"/>
          </p:nvPr>
        </p:nvSpPr>
        <p:spPr/>
        <p:txBody>
          <a:bodyPr/>
          <a:lstStyle/>
          <a:p>
            <a:r>
              <a:rPr lang="fa-IR" smtClean="0"/>
              <a:t>مهسا حسینی &amp; فلور صفائیان</a:t>
            </a:r>
            <a:endParaRPr lang="en-US"/>
          </a:p>
        </p:txBody>
      </p:sp>
      <p:pic>
        <p:nvPicPr>
          <p:cNvPr id="1027" name="Picture 3"/>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7390" b="17390"/>
          <a:stretch>
            <a:fillRect/>
          </a:stretch>
        </p:blipFill>
        <p:spPr bwMode="auto">
          <a:xfrm>
            <a:off x="663682" y="1041002"/>
            <a:ext cx="4136918" cy="223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276600"/>
            <a:ext cx="4114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4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3200" fill="hold"/>
                                        <p:tgtEl>
                                          <p:spTgt spid="102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227</TotalTime>
  <Words>1783</Words>
  <Application>Microsoft Office PowerPoint</Application>
  <PresentationFormat>On-screen Show (4:3)</PresentationFormat>
  <Paragraphs>131</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Opulent</vt:lpstr>
      <vt:lpstr>ماده محرک دستمال</vt:lpstr>
      <vt:lpstr>PowerPoint Presentation</vt:lpstr>
      <vt:lpstr>PowerPoint Presentation</vt:lpstr>
      <vt:lpstr>ماده مخدر پان پراگ</vt:lpstr>
      <vt:lpstr>PowerPoint Presentation</vt:lpstr>
      <vt:lpstr>PowerPoint Presentation</vt:lpstr>
      <vt:lpstr>PowerPoint Presentation</vt:lpstr>
      <vt:lpstr>PowerPoint Presentation</vt:lpstr>
      <vt:lpstr>ال اس 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اکستاسی</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ماده محرک دستمال</dc:title>
  <dc:creator>rehab-mohamadi</dc:creator>
  <cp:lastModifiedBy>rehab-mohamadi</cp:lastModifiedBy>
  <cp:revision>21</cp:revision>
  <dcterms:created xsi:type="dcterms:W3CDTF">2006-08-16T00:00:00Z</dcterms:created>
  <dcterms:modified xsi:type="dcterms:W3CDTF">2019-02-06T10:17:10Z</dcterms:modified>
</cp:coreProperties>
</file>